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9" r:id="rId3"/>
    <p:sldId id="271" r:id="rId4"/>
    <p:sldId id="272" r:id="rId5"/>
    <p:sldId id="275" r:id="rId6"/>
    <p:sldId id="273" r:id="rId7"/>
    <p:sldId id="294" r:id="rId8"/>
    <p:sldId id="276" r:id="rId9"/>
    <p:sldId id="300" r:id="rId10"/>
    <p:sldId id="278" r:id="rId11"/>
    <p:sldId id="287" r:id="rId12"/>
    <p:sldId id="297" r:id="rId13"/>
    <p:sldId id="298" r:id="rId14"/>
    <p:sldId id="288" r:id="rId15"/>
    <p:sldId id="292" r:id="rId16"/>
    <p:sldId id="258" r:id="rId17"/>
    <p:sldId id="289" r:id="rId18"/>
    <p:sldId id="261" r:id="rId19"/>
    <p:sldId id="299" r:id="rId20"/>
    <p:sldId id="280" r:id="rId21"/>
    <p:sldId id="266" r:id="rId22"/>
    <p:sldId id="283" r:id="rId23"/>
    <p:sldId id="28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oa.abdn.ac.uk\global\Research%20Projects\SMMSN\DREAM-CP%20RG14397-10\Data\Data%20for%20pap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oa.abdn.ac.uk\global\Research%20Projects\SMMSN\DREAM-CP%20RG14397-10\Data\Data%20for%20pap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oa.abdn.ac.uk\global\Research%20Projects\SMMSN\DREAM-CP%20RG14397-10\Data\Data%20for%20pap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oa.abdn.ac.uk\global\Research%20Projects\SMMSN\DREAM-CP%20RG14397-10\Data\Data%20for%20pap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169811320754714E-2"/>
          <c:y val="2.5089605734767026E-2"/>
          <c:w val="0.90566037735849059"/>
          <c:h val="0.86021505376344087"/>
        </c:manualLayout>
      </c:layout>
      <c:barChart>
        <c:barDir val="col"/>
        <c:grouping val="stacked"/>
        <c:varyColors val="0"/>
        <c:ser>
          <c:idx val="5"/>
          <c:order val="3"/>
          <c:tx>
            <c:v>Axis labels</c:v>
          </c:tx>
          <c:spPr>
            <a:solidFill>
              <a:schemeClr val="accent2">
                <a:tint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'PSQ-3 Melatonin ITT'!$KO$430:$KO$432</c:f>
              <c:strCache>
                <c:ptCount val="3"/>
                <c:pt idx="0">
                  <c:v>Visit 1</c:v>
                </c:pt>
                <c:pt idx="1">
                  <c:v>Visit 2</c:v>
                </c:pt>
                <c:pt idx="2">
                  <c:v>Visit 3</c:v>
                </c:pt>
              </c:strCache>
            </c:strRef>
          </c:cat>
          <c:val>
            <c:numRef>
              <c:f>'PSQ-3 Melatonin ITT'!$KO$427:$KO$429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A-4A82-8610-7C317ACC7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988996608"/>
        <c:axId val="1989000928"/>
      </c:barChart>
      <c:scatterChart>
        <c:scatterStyle val="lineMarker"/>
        <c:varyColors val="0"/>
        <c:ser>
          <c:idx val="0"/>
          <c:order val="0"/>
          <c:tx>
            <c:v/>
          </c:tx>
          <c:spPr>
            <a:ln w="19050" cap="rnd" cmpd="sng" algn="ctr">
              <a:noFill/>
              <a:prstDash val="solid"/>
              <a:round/>
            </a:ln>
            <a:effectLst/>
          </c:spPr>
          <c:marker>
            <c:symbol val="none"/>
          </c:marker>
          <c:smooth val="0"/>
          <c:extLst>
            <c:ext xmlns:c16="http://schemas.microsoft.com/office/drawing/2014/chart" uri="{C3380CC4-5D6E-409C-BE32-E72D297353CC}">
              <c16:uniqueId val="{00000001-ACCA-4A82-8610-7C317ACC74CF}"/>
            </c:ext>
          </c:extLst>
        </c:ser>
        <c:ser>
          <c:idx val="1"/>
          <c:order val="1"/>
          <c:tx>
            <c:v/>
          </c:tx>
          <c:spPr>
            <a:ln w="19050" cap="rnd" cmpd="sng" algn="ctr">
              <a:noFill/>
              <a:prstDash val="solid"/>
              <a:round/>
            </a:ln>
            <a:effectLst/>
          </c:spPr>
          <c:marker>
            <c:symbol val="square"/>
            <c:size val="4"/>
            <c:spPr>
              <a:solidFill>
                <a:schemeClr val="accent2">
                  <a:shade val="70000"/>
                </a:schemeClr>
              </a:solidFill>
              <a:ln w="6350" cap="flat" cmpd="sng" algn="ctr">
                <a:solidFill>
                  <a:schemeClr val="accent2">
                    <a:shade val="70000"/>
                  </a:schemeClr>
                </a:solidFill>
                <a:prstDash val="solid"/>
                <a:round/>
              </a:ln>
              <a:effectLst/>
            </c:spPr>
          </c:marker>
          <c:xVal>
            <c:numRef>
              <c:f>'PSQ-3 Melatonin ITT'!$KO$160:$KO$318</c:f>
              <c:numCache>
                <c:formatCode>General</c:formatCode>
                <c:ptCount val="159"/>
                <c:pt idx="0">
                  <c:v>0.51640296304429945</c:v>
                </c:pt>
                <c:pt idx="1">
                  <c:v>0.54525948850712735</c:v>
                </c:pt>
                <c:pt idx="2">
                  <c:v>0.52727155997615405</c:v>
                </c:pt>
                <c:pt idx="3">
                  <c:v>0.50027867318576758</c:v>
                </c:pt>
                <c:pt idx="4">
                  <c:v>0.46401758092554901</c:v>
                </c:pt>
                <c:pt idx="5">
                  <c:v>0.50028920433125301</c:v>
                </c:pt>
                <c:pt idx="6">
                  <c:v>0.59481133321772561</c:v>
                </c:pt>
                <c:pt idx="7">
                  <c:v>0.4997261722349976</c:v>
                </c:pt>
                <c:pt idx="8">
                  <c:v>0.65425923513126505</c:v>
                </c:pt>
                <c:pt idx="9">
                  <c:v>0.48358566486827892</c:v>
                </c:pt>
                <c:pt idx="10">
                  <c:v>0.48723642922341509</c:v>
                </c:pt>
                <c:pt idx="11">
                  <c:v>0.49995054015950285</c:v>
                </c:pt>
                <c:pt idx="12">
                  <c:v>0.5033067866201737</c:v>
                </c:pt>
                <c:pt idx="13">
                  <c:v>0.4999598590818965</c:v>
                </c:pt>
                <c:pt idx="14">
                  <c:v>0.65876150182472382</c:v>
                </c:pt>
                <c:pt idx="15">
                  <c:v>0.3532861400905225</c:v>
                </c:pt>
                <c:pt idx="16">
                  <c:v>0.56739886141824414</c:v>
                </c:pt>
                <c:pt idx="17">
                  <c:v>0.67215677713534316</c:v>
                </c:pt>
                <c:pt idx="18">
                  <c:v>0.50787857804841441</c:v>
                </c:pt>
                <c:pt idx="19">
                  <c:v>0.49097219518337942</c:v>
                </c:pt>
                <c:pt idx="20">
                  <c:v>0.54508110279202227</c:v>
                </c:pt>
                <c:pt idx="21">
                  <c:v>0.55972097481368088</c:v>
                </c:pt>
                <c:pt idx="22">
                  <c:v>0.66858989043875194</c:v>
                </c:pt>
                <c:pt idx="23">
                  <c:v>0.35539237933179041</c:v>
                </c:pt>
                <c:pt idx="24">
                  <c:v>0.51132158650428339</c:v>
                </c:pt>
                <c:pt idx="25">
                  <c:v>0.50002572034236381</c:v>
                </c:pt>
                <c:pt idx="26">
                  <c:v>0.6158031841440631</c:v>
                </c:pt>
                <c:pt idx="27">
                  <c:v>0.50935480319991888</c:v>
                </c:pt>
                <c:pt idx="28">
                  <c:v>0.50014533240743408</c:v>
                </c:pt>
                <c:pt idx="29">
                  <c:v>0.39588928405658119</c:v>
                </c:pt>
                <c:pt idx="30">
                  <c:v>0.4566179910097834</c:v>
                </c:pt>
                <c:pt idx="31">
                  <c:v>0.49985599178102402</c:v>
                </c:pt>
                <c:pt idx="32">
                  <c:v>0.48818102303248057</c:v>
                </c:pt>
                <c:pt idx="33">
                  <c:v>0.66516033748207271</c:v>
                </c:pt>
                <c:pt idx="34">
                  <c:v>0.50411570411462714</c:v>
                </c:pt>
                <c:pt idx="35">
                  <c:v>0.52575622146000078</c:v>
                </c:pt>
                <c:pt idx="36">
                  <c:v>0.35331172630118046</c:v>
                </c:pt>
                <c:pt idx="37">
                  <c:v>0.49761336042402354</c:v>
                </c:pt>
                <c:pt idx="38">
                  <c:v>0.49453340865885159</c:v>
                </c:pt>
                <c:pt idx="39">
                  <c:v>0.63559413571364964</c:v>
                </c:pt>
                <c:pt idx="40">
                  <c:v>0.5000001911381764</c:v>
                </c:pt>
                <c:pt idx="41">
                  <c:v>0.51426890807357617</c:v>
                </c:pt>
                <c:pt idx="42">
                  <c:v>0.42163632962342945</c:v>
                </c:pt>
                <c:pt idx="43">
                  <c:v>0.48353055489236402</c:v>
                </c:pt>
                <c:pt idx="44">
                  <c:v>0.5955634995868615</c:v>
                </c:pt>
                <c:pt idx="45">
                  <c:v>0.53627652412183036</c:v>
                </c:pt>
                <c:pt idx="46">
                  <c:v>0.49388388186231841</c:v>
                </c:pt>
                <c:pt idx="47">
                  <c:v>0.49988901633349692</c:v>
                </c:pt>
                <c:pt idx="48">
                  <c:v>0.43760281291137343</c:v>
                </c:pt>
                <c:pt idx="49">
                  <c:v>0.46934246039447447</c:v>
                </c:pt>
                <c:pt idx="50">
                  <c:v>0.49896994227288605</c:v>
                </c:pt>
                <c:pt idx="51">
                  <c:v>0.51482181853027154</c:v>
                </c:pt>
                <c:pt idx="52">
                  <c:v>0.5024372218371439</c:v>
                </c:pt>
                <c:pt idx="53">
                  <c:v>0.49999753280722919</c:v>
                </c:pt>
                <c:pt idx="54">
                  <c:v>1.5164029630442994</c:v>
                </c:pt>
                <c:pt idx="55">
                  <c:v>1.5452594885071274</c:v>
                </c:pt>
                <c:pt idx="56">
                  <c:v>1.5272715599761539</c:v>
                </c:pt>
                <c:pt idx="57">
                  <c:v>1.5002786731857676</c:v>
                </c:pt>
                <c:pt idx="58">
                  <c:v>1.4640175809255489</c:v>
                </c:pt>
                <c:pt idx="59">
                  <c:v>1.500289204331253</c:v>
                </c:pt>
                <c:pt idx="60">
                  <c:v>1.5948113332177256</c:v>
                </c:pt>
                <c:pt idx="61">
                  <c:v>1.4997261722349977</c:v>
                </c:pt>
                <c:pt idx="62">
                  <c:v>1.654259235131265</c:v>
                </c:pt>
                <c:pt idx="63">
                  <c:v>1.483585664868279</c:v>
                </c:pt>
                <c:pt idx="64">
                  <c:v>1.487236429223415</c:v>
                </c:pt>
                <c:pt idx="65">
                  <c:v>1.4999505401595028</c:v>
                </c:pt>
                <c:pt idx="66">
                  <c:v>1.5033067866201737</c:v>
                </c:pt>
                <c:pt idx="67">
                  <c:v>1.4999598590818966</c:v>
                </c:pt>
                <c:pt idx="68">
                  <c:v>1.6587615018247237</c:v>
                </c:pt>
                <c:pt idx="69">
                  <c:v>1.3532861400905225</c:v>
                </c:pt>
                <c:pt idx="70">
                  <c:v>1.5673988614182441</c:v>
                </c:pt>
                <c:pt idx="71">
                  <c:v>1.6721567771353432</c:v>
                </c:pt>
                <c:pt idx="72">
                  <c:v>1.5078785780484143</c:v>
                </c:pt>
                <c:pt idx="73">
                  <c:v>1.4909721951833794</c:v>
                </c:pt>
                <c:pt idx="74">
                  <c:v>1.5450811027920224</c:v>
                </c:pt>
                <c:pt idx="75">
                  <c:v>1.5597209748136809</c:v>
                </c:pt>
                <c:pt idx="76">
                  <c:v>1.6685898904387519</c:v>
                </c:pt>
                <c:pt idx="77">
                  <c:v>1.3553923793317904</c:v>
                </c:pt>
                <c:pt idx="78">
                  <c:v>1.5113215865042835</c:v>
                </c:pt>
                <c:pt idx="79">
                  <c:v>1.5000257203423639</c:v>
                </c:pt>
                <c:pt idx="80">
                  <c:v>1.6158031841440632</c:v>
                </c:pt>
                <c:pt idx="81">
                  <c:v>1.5093548031999189</c:v>
                </c:pt>
                <c:pt idx="82">
                  <c:v>1.5001453324074341</c:v>
                </c:pt>
                <c:pt idx="83">
                  <c:v>1.3958892840565813</c:v>
                </c:pt>
                <c:pt idx="84">
                  <c:v>1.4566179910097834</c:v>
                </c:pt>
                <c:pt idx="85">
                  <c:v>1.4998559917810241</c:v>
                </c:pt>
                <c:pt idx="86">
                  <c:v>1.4881810230324806</c:v>
                </c:pt>
                <c:pt idx="87">
                  <c:v>1.6651603374820727</c:v>
                </c:pt>
                <c:pt idx="88">
                  <c:v>1.5041157041146271</c:v>
                </c:pt>
                <c:pt idx="89">
                  <c:v>1.5257562214600007</c:v>
                </c:pt>
                <c:pt idx="90">
                  <c:v>1.3533117263011805</c:v>
                </c:pt>
                <c:pt idx="91">
                  <c:v>1.4976133604240236</c:v>
                </c:pt>
                <c:pt idx="92">
                  <c:v>1.4945334086588515</c:v>
                </c:pt>
                <c:pt idx="93">
                  <c:v>1.6355941357136496</c:v>
                </c:pt>
                <c:pt idx="94">
                  <c:v>1.5000001911381764</c:v>
                </c:pt>
                <c:pt idx="95">
                  <c:v>1.5142689080735763</c:v>
                </c:pt>
                <c:pt idx="96">
                  <c:v>1.4216363296234296</c:v>
                </c:pt>
                <c:pt idx="97">
                  <c:v>1.4835305548923641</c:v>
                </c:pt>
                <c:pt idx="98">
                  <c:v>1.5955634995868615</c:v>
                </c:pt>
                <c:pt idx="99">
                  <c:v>1.5362765241218304</c:v>
                </c:pt>
                <c:pt idx="100">
                  <c:v>1.4938838818623184</c:v>
                </c:pt>
                <c:pt idx="101">
                  <c:v>1.4998890163334968</c:v>
                </c:pt>
                <c:pt idx="102">
                  <c:v>1.4376028129113734</c:v>
                </c:pt>
                <c:pt idx="103">
                  <c:v>1.4693424603944745</c:v>
                </c:pt>
                <c:pt idx="104">
                  <c:v>1.4989699422728862</c:v>
                </c:pt>
                <c:pt idx="105">
                  <c:v>1.5148218185302715</c:v>
                </c:pt>
                <c:pt idx="106">
                  <c:v>1.502437221837144</c:v>
                </c:pt>
                <c:pt idx="107">
                  <c:v>2.5164029630442992</c:v>
                </c:pt>
                <c:pt idx="108">
                  <c:v>2.5452594885071274</c:v>
                </c:pt>
                <c:pt idx="109">
                  <c:v>2.5272715599761542</c:v>
                </c:pt>
                <c:pt idx="110">
                  <c:v>2.5002786731857678</c:v>
                </c:pt>
                <c:pt idx="111">
                  <c:v>2.4640175809255491</c:v>
                </c:pt>
                <c:pt idx="112">
                  <c:v>2.5002892043312528</c:v>
                </c:pt>
                <c:pt idx="113">
                  <c:v>2.5948113332177254</c:v>
                </c:pt>
                <c:pt idx="114">
                  <c:v>2.4997261722349977</c:v>
                </c:pt>
                <c:pt idx="115">
                  <c:v>2.6542592351312653</c:v>
                </c:pt>
                <c:pt idx="116">
                  <c:v>2.4835856648682788</c:v>
                </c:pt>
                <c:pt idx="117">
                  <c:v>2.4872364292234153</c:v>
                </c:pt>
                <c:pt idx="118">
                  <c:v>2.499950540159503</c:v>
                </c:pt>
                <c:pt idx="119">
                  <c:v>2.5033067866201737</c:v>
                </c:pt>
                <c:pt idx="120">
                  <c:v>2.4999598590818963</c:v>
                </c:pt>
                <c:pt idx="121">
                  <c:v>2.6587615018247237</c:v>
                </c:pt>
                <c:pt idx="122">
                  <c:v>2.3532861400905225</c:v>
                </c:pt>
                <c:pt idx="123">
                  <c:v>2.5673988614182441</c:v>
                </c:pt>
                <c:pt idx="124">
                  <c:v>2.6721567771353429</c:v>
                </c:pt>
                <c:pt idx="125">
                  <c:v>2.5078785780484143</c:v>
                </c:pt>
                <c:pt idx="126">
                  <c:v>2.4909721951833794</c:v>
                </c:pt>
                <c:pt idx="127">
                  <c:v>2.5450811027920222</c:v>
                </c:pt>
                <c:pt idx="128">
                  <c:v>2.5597209748136809</c:v>
                </c:pt>
                <c:pt idx="129">
                  <c:v>2.6685898904387519</c:v>
                </c:pt>
                <c:pt idx="130">
                  <c:v>2.3553923793317906</c:v>
                </c:pt>
                <c:pt idx="131">
                  <c:v>2.5113215865042835</c:v>
                </c:pt>
                <c:pt idx="132">
                  <c:v>2.5000257203423639</c:v>
                </c:pt>
                <c:pt idx="133">
                  <c:v>2.6158031841440632</c:v>
                </c:pt>
                <c:pt idx="134">
                  <c:v>2.5093548031999191</c:v>
                </c:pt>
                <c:pt idx="135">
                  <c:v>2.5001453324074339</c:v>
                </c:pt>
                <c:pt idx="136">
                  <c:v>2.3958892840565813</c:v>
                </c:pt>
                <c:pt idx="137">
                  <c:v>2.4566179910097836</c:v>
                </c:pt>
                <c:pt idx="138">
                  <c:v>2.4998559917810241</c:v>
                </c:pt>
                <c:pt idx="139">
                  <c:v>2.4881810230324803</c:v>
                </c:pt>
                <c:pt idx="140">
                  <c:v>2.6651603374820727</c:v>
                </c:pt>
                <c:pt idx="141">
                  <c:v>2.5041157041146271</c:v>
                </c:pt>
                <c:pt idx="142">
                  <c:v>2.5257562214600009</c:v>
                </c:pt>
                <c:pt idx="143">
                  <c:v>2.3533117263011802</c:v>
                </c:pt>
                <c:pt idx="144">
                  <c:v>2.4976133604240234</c:v>
                </c:pt>
                <c:pt idx="145">
                  <c:v>2.4945334086588518</c:v>
                </c:pt>
                <c:pt idx="146">
                  <c:v>2.6355941357136494</c:v>
                </c:pt>
                <c:pt idx="147">
                  <c:v>2.5000001911381764</c:v>
                </c:pt>
                <c:pt idx="148">
                  <c:v>2.5142689080735763</c:v>
                </c:pt>
                <c:pt idx="149">
                  <c:v>2.4216363296234293</c:v>
                </c:pt>
                <c:pt idx="150">
                  <c:v>2.4835305548923641</c:v>
                </c:pt>
                <c:pt idx="151">
                  <c:v>2.5955634995868615</c:v>
                </c:pt>
                <c:pt idx="152">
                  <c:v>2.5362765241218304</c:v>
                </c:pt>
                <c:pt idx="153">
                  <c:v>2.4938838818623186</c:v>
                </c:pt>
                <c:pt idx="154">
                  <c:v>2.4998890163334968</c:v>
                </c:pt>
                <c:pt idx="155">
                  <c:v>2.4376028129113734</c:v>
                </c:pt>
                <c:pt idx="156">
                  <c:v>2.4693424603944742</c:v>
                </c:pt>
                <c:pt idx="157">
                  <c:v>2.4989699422728862</c:v>
                </c:pt>
                <c:pt idx="158">
                  <c:v>2.5148218185302715</c:v>
                </c:pt>
              </c:numCache>
            </c:numRef>
          </c:xVal>
          <c:yVal>
            <c:numRef>
              <c:f>'PSQ-3 Melatonin ITT'!$KO$1:$KO$159</c:f>
              <c:numCache>
                <c:formatCode>General</c:formatCode>
                <c:ptCount val="159"/>
                <c:pt idx="0">
                  <c:v>91</c:v>
                </c:pt>
                <c:pt idx="1">
                  <c:v>248</c:v>
                </c:pt>
                <c:pt idx="2">
                  <c:v>207</c:v>
                </c:pt>
                <c:pt idx="3">
                  <c:v>242</c:v>
                </c:pt>
                <c:pt idx="4">
                  <c:v>278</c:v>
                </c:pt>
                <c:pt idx="5">
                  <c:v>272</c:v>
                </c:pt>
                <c:pt idx="6">
                  <c:v>131</c:v>
                </c:pt>
                <c:pt idx="7">
                  <c:v>265</c:v>
                </c:pt>
                <c:pt idx="8">
                  <c:v>258</c:v>
                </c:pt>
                <c:pt idx="9">
                  <c:v>277</c:v>
                </c:pt>
                <c:pt idx="10">
                  <c:v>195</c:v>
                </c:pt>
                <c:pt idx="11">
                  <c:v>222</c:v>
                </c:pt>
                <c:pt idx="12">
                  <c:v>285</c:v>
                </c:pt>
                <c:pt idx="13">
                  <c:v>163</c:v>
                </c:pt>
                <c:pt idx="14">
                  <c:v>172</c:v>
                </c:pt>
                <c:pt idx="15">
                  <c:v>300</c:v>
                </c:pt>
                <c:pt idx="16">
                  <c:v>248</c:v>
                </c:pt>
                <c:pt idx="17">
                  <c:v>233</c:v>
                </c:pt>
                <c:pt idx="18">
                  <c:v>218</c:v>
                </c:pt>
                <c:pt idx="19">
                  <c:v>293</c:v>
                </c:pt>
                <c:pt idx="20">
                  <c:v>179</c:v>
                </c:pt>
                <c:pt idx="21">
                  <c:v>272</c:v>
                </c:pt>
                <c:pt idx="22">
                  <c:v>279</c:v>
                </c:pt>
                <c:pt idx="23">
                  <c:v>257</c:v>
                </c:pt>
                <c:pt idx="24">
                  <c:v>57</c:v>
                </c:pt>
                <c:pt idx="25">
                  <c:v>192</c:v>
                </c:pt>
                <c:pt idx="26">
                  <c:v>166</c:v>
                </c:pt>
                <c:pt idx="27">
                  <c:v>265</c:v>
                </c:pt>
                <c:pt idx="28">
                  <c:v>242</c:v>
                </c:pt>
                <c:pt idx="29">
                  <c:v>219</c:v>
                </c:pt>
                <c:pt idx="30">
                  <c:v>187</c:v>
                </c:pt>
                <c:pt idx="31">
                  <c:v>207</c:v>
                </c:pt>
                <c:pt idx="32">
                  <c:v>236</c:v>
                </c:pt>
                <c:pt idx="33">
                  <c:v>122</c:v>
                </c:pt>
                <c:pt idx="34">
                  <c:v>280</c:v>
                </c:pt>
                <c:pt idx="35">
                  <c:v>214</c:v>
                </c:pt>
                <c:pt idx="36">
                  <c:v>156</c:v>
                </c:pt>
                <c:pt idx="37">
                  <c:v>185</c:v>
                </c:pt>
                <c:pt idx="38">
                  <c:v>206</c:v>
                </c:pt>
                <c:pt idx="39">
                  <c:v>113</c:v>
                </c:pt>
                <c:pt idx="40">
                  <c:v>197</c:v>
                </c:pt>
                <c:pt idx="41">
                  <c:v>207</c:v>
                </c:pt>
                <c:pt idx="42">
                  <c:v>138</c:v>
                </c:pt>
                <c:pt idx="43">
                  <c:v>225</c:v>
                </c:pt>
                <c:pt idx="44">
                  <c:v>238</c:v>
                </c:pt>
                <c:pt idx="45">
                  <c:v>240</c:v>
                </c:pt>
                <c:pt idx="46">
                  <c:v>192</c:v>
                </c:pt>
                <c:pt idx="47">
                  <c:v>291</c:v>
                </c:pt>
                <c:pt idx="48">
                  <c:v>242</c:v>
                </c:pt>
                <c:pt idx="49">
                  <c:v>239</c:v>
                </c:pt>
                <c:pt idx="50">
                  <c:v>133</c:v>
                </c:pt>
                <c:pt idx="51">
                  <c:v>228</c:v>
                </c:pt>
                <c:pt idx="52">
                  <c:v>224</c:v>
                </c:pt>
                <c:pt idx="53">
                  <c:v>251</c:v>
                </c:pt>
                <c:pt idx="54">
                  <c:v>192</c:v>
                </c:pt>
                <c:pt idx="55">
                  <c:v>285</c:v>
                </c:pt>
                <c:pt idx="56">
                  <c:v>129</c:v>
                </c:pt>
                <c:pt idx="57">
                  <c:v>244</c:v>
                </c:pt>
                <c:pt idx="58">
                  <c:v>82</c:v>
                </c:pt>
                <c:pt idx="59">
                  <c:v>239</c:v>
                </c:pt>
                <c:pt idx="60">
                  <c:v>39</c:v>
                </c:pt>
                <c:pt idx="61">
                  <c:v>242</c:v>
                </c:pt>
                <c:pt idx="62">
                  <c:v>253</c:v>
                </c:pt>
                <c:pt idx="63">
                  <c:v>294</c:v>
                </c:pt>
                <c:pt idx="64">
                  <c:v>284</c:v>
                </c:pt>
                <c:pt idx="65">
                  <c:v>43</c:v>
                </c:pt>
                <c:pt idx="66">
                  <c:v>243</c:v>
                </c:pt>
                <c:pt idx="67">
                  <c:v>124</c:v>
                </c:pt>
                <c:pt idx="68">
                  <c:v>159</c:v>
                </c:pt>
                <c:pt idx="69">
                  <c:v>300</c:v>
                </c:pt>
                <c:pt idx="70">
                  <c:v>210</c:v>
                </c:pt>
                <c:pt idx="71">
                  <c:v>231</c:v>
                </c:pt>
                <c:pt idx="72">
                  <c:v>133</c:v>
                </c:pt>
                <c:pt idx="73">
                  <c:v>81</c:v>
                </c:pt>
                <c:pt idx="74">
                  <c:v>228</c:v>
                </c:pt>
                <c:pt idx="75">
                  <c:v>68</c:v>
                </c:pt>
                <c:pt idx="76">
                  <c:v>296</c:v>
                </c:pt>
                <c:pt idx="77">
                  <c:v>222</c:v>
                </c:pt>
                <c:pt idx="78">
                  <c:v>36</c:v>
                </c:pt>
                <c:pt idx="79">
                  <c:v>181</c:v>
                </c:pt>
                <c:pt idx="80">
                  <c:v>174</c:v>
                </c:pt>
                <c:pt idx="81">
                  <c:v>214</c:v>
                </c:pt>
                <c:pt idx="82">
                  <c:v>39</c:v>
                </c:pt>
                <c:pt idx="83">
                  <c:v>212</c:v>
                </c:pt>
                <c:pt idx="84">
                  <c:v>114</c:v>
                </c:pt>
                <c:pt idx="85">
                  <c:v>21</c:v>
                </c:pt>
                <c:pt idx="86">
                  <c:v>231</c:v>
                </c:pt>
                <c:pt idx="87">
                  <c:v>56</c:v>
                </c:pt>
                <c:pt idx="88">
                  <c:v>238</c:v>
                </c:pt>
                <c:pt idx="89">
                  <c:v>205</c:v>
                </c:pt>
                <c:pt idx="90">
                  <c:v>62</c:v>
                </c:pt>
                <c:pt idx="91">
                  <c:v>189</c:v>
                </c:pt>
                <c:pt idx="92">
                  <c:v>98</c:v>
                </c:pt>
                <c:pt idx="93">
                  <c:v>78</c:v>
                </c:pt>
                <c:pt idx="94">
                  <c:v>147</c:v>
                </c:pt>
                <c:pt idx="95">
                  <c:v>147</c:v>
                </c:pt>
                <c:pt idx="96">
                  <c:v>111</c:v>
                </c:pt>
                <c:pt idx="97">
                  <c:v>150</c:v>
                </c:pt>
                <c:pt idx="98">
                  <c:v>276</c:v>
                </c:pt>
                <c:pt idx="99">
                  <c:v>181</c:v>
                </c:pt>
                <c:pt idx="100">
                  <c:v>223</c:v>
                </c:pt>
                <c:pt idx="101">
                  <c:v>229</c:v>
                </c:pt>
                <c:pt idx="102">
                  <c:v>225</c:v>
                </c:pt>
                <c:pt idx="103">
                  <c:v>130</c:v>
                </c:pt>
                <c:pt idx="104">
                  <c:v>233</c:v>
                </c:pt>
                <c:pt idx="105">
                  <c:v>204</c:v>
                </c:pt>
                <c:pt idx="106">
                  <c:v>66</c:v>
                </c:pt>
                <c:pt idx="107">
                  <c:v>55</c:v>
                </c:pt>
                <c:pt idx="108">
                  <c:v>194</c:v>
                </c:pt>
                <c:pt idx="109">
                  <c:v>231</c:v>
                </c:pt>
                <c:pt idx="110">
                  <c:v>25</c:v>
                </c:pt>
                <c:pt idx="111">
                  <c:v>264</c:v>
                </c:pt>
                <c:pt idx="112">
                  <c:v>71</c:v>
                </c:pt>
                <c:pt idx="113">
                  <c:v>231</c:v>
                </c:pt>
                <c:pt idx="114">
                  <c:v>252</c:v>
                </c:pt>
                <c:pt idx="115">
                  <c:v>267</c:v>
                </c:pt>
                <c:pt idx="116">
                  <c:v>268</c:v>
                </c:pt>
                <c:pt idx="117">
                  <c:v>154</c:v>
                </c:pt>
                <c:pt idx="118">
                  <c:v>268</c:v>
                </c:pt>
                <c:pt idx="119">
                  <c:v>125</c:v>
                </c:pt>
                <c:pt idx="120">
                  <c:v>170</c:v>
                </c:pt>
                <c:pt idx="121">
                  <c:v>300</c:v>
                </c:pt>
                <c:pt idx="122">
                  <c:v>215</c:v>
                </c:pt>
                <c:pt idx="123">
                  <c:v>135</c:v>
                </c:pt>
                <c:pt idx="124">
                  <c:v>60</c:v>
                </c:pt>
                <c:pt idx="125">
                  <c:v>159</c:v>
                </c:pt>
                <c:pt idx="126">
                  <c:v>164</c:v>
                </c:pt>
                <c:pt idx="127">
                  <c:v>281</c:v>
                </c:pt>
                <c:pt idx="128">
                  <c:v>214</c:v>
                </c:pt>
                <c:pt idx="129">
                  <c:v>94</c:v>
                </c:pt>
                <c:pt idx="130">
                  <c:v>170</c:v>
                </c:pt>
                <c:pt idx="131">
                  <c:v>172</c:v>
                </c:pt>
                <c:pt idx="132">
                  <c:v>206</c:v>
                </c:pt>
                <c:pt idx="133">
                  <c:v>199</c:v>
                </c:pt>
                <c:pt idx="134">
                  <c:v>137</c:v>
                </c:pt>
                <c:pt idx="135">
                  <c:v>146</c:v>
                </c:pt>
                <c:pt idx="136">
                  <c:v>137</c:v>
                </c:pt>
                <c:pt idx="137">
                  <c:v>264</c:v>
                </c:pt>
                <c:pt idx="138">
                  <c:v>19</c:v>
                </c:pt>
                <c:pt idx="139">
                  <c:v>187</c:v>
                </c:pt>
                <c:pt idx="140">
                  <c:v>225</c:v>
                </c:pt>
                <c:pt idx="141">
                  <c:v>122</c:v>
                </c:pt>
                <c:pt idx="142">
                  <c:v>159</c:v>
                </c:pt>
                <c:pt idx="143">
                  <c:v>100</c:v>
                </c:pt>
                <c:pt idx="144">
                  <c:v>132</c:v>
                </c:pt>
                <c:pt idx="145">
                  <c:v>138</c:v>
                </c:pt>
                <c:pt idx="146">
                  <c:v>264</c:v>
                </c:pt>
                <c:pt idx="147">
                  <c:v>77</c:v>
                </c:pt>
                <c:pt idx="148">
                  <c:v>192</c:v>
                </c:pt>
                <c:pt idx="149">
                  <c:v>253</c:v>
                </c:pt>
                <c:pt idx="150">
                  <c:v>143</c:v>
                </c:pt>
                <c:pt idx="151">
                  <c:v>88</c:v>
                </c:pt>
                <c:pt idx="152">
                  <c:v>267</c:v>
                </c:pt>
                <c:pt idx="153">
                  <c:v>198</c:v>
                </c:pt>
                <c:pt idx="154">
                  <c:v>226</c:v>
                </c:pt>
                <c:pt idx="155">
                  <c:v>238</c:v>
                </c:pt>
                <c:pt idx="156">
                  <c:v>238</c:v>
                </c:pt>
                <c:pt idx="157">
                  <c:v>224</c:v>
                </c:pt>
                <c:pt idx="158">
                  <c:v>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CCA-4A82-8610-7C317ACC74CF}"/>
            </c:ext>
          </c:extLst>
        </c:ser>
        <c:ser>
          <c:idx val="4"/>
          <c:order val="2"/>
          <c:tx>
            <c:v>Skeletal box plot</c:v>
          </c:tx>
          <c:spPr>
            <a:ln w="19050" cap="rnd" cmpd="sng" algn="ctr">
              <a:solidFill>
                <a:schemeClr val="accent2">
                  <a:tint val="7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ACCA-4A82-8610-7C317ACC74CF}"/>
              </c:ext>
            </c:extLst>
          </c:dPt>
          <c:dPt>
            <c:idx val="4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ACCA-4A82-8610-7C317ACC74CF}"/>
              </c:ext>
            </c:extLst>
          </c:dPt>
          <c:dPt>
            <c:idx val="6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ACCA-4A82-8610-7C317ACC74CF}"/>
              </c:ext>
            </c:extLst>
          </c:dPt>
          <c:dPt>
            <c:idx val="8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ACCA-4A82-8610-7C317ACC74CF}"/>
              </c:ext>
            </c:extLst>
          </c:dPt>
          <c:dPt>
            <c:idx val="1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ACCA-4A82-8610-7C317ACC74CF}"/>
              </c:ext>
            </c:extLst>
          </c:dPt>
          <c:dPt>
            <c:idx val="13"/>
            <c:bubble3D val="0"/>
            <c:spPr>
              <a:ln w="19050" cap="rnd" cmpd="sng" algn="ctr">
                <a:solidFill>
                  <a:schemeClr val="accent2">
                    <a:tint val="7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ACCA-4A82-8610-7C317ACC74CF}"/>
              </c:ext>
            </c:extLst>
          </c:dPt>
          <c:dPt>
            <c:idx val="14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ACCA-4A82-8610-7C317ACC74CF}"/>
              </c:ext>
            </c:extLst>
          </c:dPt>
          <c:dPt>
            <c:idx val="18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ACCA-4A82-8610-7C317ACC74CF}"/>
              </c:ext>
            </c:extLst>
          </c:dPt>
          <c:dPt>
            <c:idx val="20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ACCA-4A82-8610-7C317ACC74CF}"/>
              </c:ext>
            </c:extLst>
          </c:dPt>
          <c:dPt>
            <c:idx val="2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6-ACCA-4A82-8610-7C317ACC74CF}"/>
              </c:ext>
            </c:extLst>
          </c:dPt>
          <c:dPt>
            <c:idx val="24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8-ACCA-4A82-8610-7C317ACC74CF}"/>
              </c:ext>
            </c:extLst>
          </c:dPt>
          <c:dPt>
            <c:idx val="26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A-ACCA-4A82-8610-7C317ACC74CF}"/>
              </c:ext>
            </c:extLst>
          </c:dPt>
          <c:dPt>
            <c:idx val="30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C-ACCA-4A82-8610-7C317ACC74CF}"/>
              </c:ext>
            </c:extLst>
          </c:dPt>
          <c:dPt>
            <c:idx val="31"/>
            <c:bubble3D val="0"/>
            <c:spPr>
              <a:ln w="19050" cap="rnd" cmpd="sng" algn="ctr">
                <a:solidFill>
                  <a:schemeClr val="accent2">
                    <a:tint val="7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E-ACCA-4A82-8610-7C317ACC74CF}"/>
              </c:ext>
            </c:extLst>
          </c:dPt>
          <c:dPt>
            <c:idx val="3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0-ACCA-4A82-8610-7C317ACC74CF}"/>
              </c:ext>
            </c:extLst>
          </c:dPt>
          <c:dPt>
            <c:idx val="36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2-ACCA-4A82-8610-7C317ACC74CF}"/>
              </c:ext>
            </c:extLst>
          </c:dPt>
          <c:dPt>
            <c:idx val="38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4-ACCA-4A82-8610-7C317ACC74CF}"/>
              </c:ext>
            </c:extLst>
          </c:dPt>
          <c:dPt>
            <c:idx val="40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6-ACCA-4A82-8610-7C317ACC74CF}"/>
              </c:ext>
            </c:extLst>
          </c:dPt>
          <c:dPt>
            <c:idx val="4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8-ACCA-4A82-8610-7C317ACC74CF}"/>
              </c:ext>
            </c:extLst>
          </c:dPt>
          <c:dPt>
            <c:idx val="44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A-ACCA-4A82-8610-7C317ACC74CF}"/>
              </c:ext>
            </c:extLst>
          </c:dPt>
          <c:dPt>
            <c:idx val="48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C-ACCA-4A82-8610-7C317ACC74CF}"/>
              </c:ext>
            </c:extLst>
          </c:dPt>
          <c:dPt>
            <c:idx val="49"/>
            <c:bubble3D val="0"/>
            <c:spPr>
              <a:ln w="19050" cap="rnd" cmpd="sng" algn="ctr">
                <a:solidFill>
                  <a:schemeClr val="accent2">
                    <a:tint val="7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E-ACCA-4A82-8610-7C317ACC74CF}"/>
              </c:ext>
            </c:extLst>
          </c:dPt>
          <c:dPt>
            <c:idx val="50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0-ACCA-4A82-8610-7C317ACC74CF}"/>
              </c:ext>
            </c:extLst>
          </c:dPt>
          <c:xVal>
            <c:numRef>
              <c:f>'PSQ-3 Melatonin ITT'!$KO$373:$KO$426</c:f>
              <c:numCache>
                <c:formatCode>General</c:formatCode>
                <c:ptCount val="54"/>
                <c:pt idx="0">
                  <c:v>0.41501416430594901</c:v>
                </c:pt>
                <c:pt idx="1">
                  <c:v>0.58498583569405094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0.41501416430594901</c:v>
                </c:pt>
                <c:pt idx="7">
                  <c:v>0.58498583569405094</c:v>
                </c:pt>
                <c:pt idx="8">
                  <c:v>0.30169971671388102</c:v>
                </c:pt>
                <c:pt idx="9">
                  <c:v>0.30169971671388102</c:v>
                </c:pt>
                <c:pt idx="10">
                  <c:v>0.69830028328611893</c:v>
                </c:pt>
                <c:pt idx="11">
                  <c:v>0.69830028328611893</c:v>
                </c:pt>
                <c:pt idx="12">
                  <c:v>0.30169971671388102</c:v>
                </c:pt>
                <c:pt idx="13">
                  <c:v>0.69830028328611893</c:v>
                </c:pt>
                <c:pt idx="14">
                  <c:v>0.30169971671388102</c:v>
                </c:pt>
                <c:pt idx="15">
                  <c:v>0.30169971671388102</c:v>
                </c:pt>
                <c:pt idx="16">
                  <c:v>0.69830028328611893</c:v>
                </c:pt>
                <c:pt idx="17">
                  <c:v>0.69830028328611893</c:v>
                </c:pt>
                <c:pt idx="18">
                  <c:v>1.4150141643059491</c:v>
                </c:pt>
                <c:pt idx="19">
                  <c:v>1.5849858356940509</c:v>
                </c:pt>
                <c:pt idx="20">
                  <c:v>1.5</c:v>
                </c:pt>
                <c:pt idx="21">
                  <c:v>1.5</c:v>
                </c:pt>
                <c:pt idx="22">
                  <c:v>1.5</c:v>
                </c:pt>
                <c:pt idx="23">
                  <c:v>1.5</c:v>
                </c:pt>
                <c:pt idx="24">
                  <c:v>1.4150141643059491</c:v>
                </c:pt>
                <c:pt idx="25">
                  <c:v>1.5849858356940509</c:v>
                </c:pt>
                <c:pt idx="26">
                  <c:v>1.3016997167138811</c:v>
                </c:pt>
                <c:pt idx="27">
                  <c:v>1.3016997167138811</c:v>
                </c:pt>
                <c:pt idx="28">
                  <c:v>1.6983002832861189</c:v>
                </c:pt>
                <c:pt idx="29">
                  <c:v>1.6983002832861189</c:v>
                </c:pt>
                <c:pt idx="30">
                  <c:v>1.3016997167138811</c:v>
                </c:pt>
                <c:pt idx="31">
                  <c:v>1.6983002832861189</c:v>
                </c:pt>
                <c:pt idx="32">
                  <c:v>1.3016997167138811</c:v>
                </c:pt>
                <c:pt idx="33">
                  <c:v>1.3016997167138811</c:v>
                </c:pt>
                <c:pt idx="34">
                  <c:v>1.6983002832861189</c:v>
                </c:pt>
                <c:pt idx="35">
                  <c:v>1.6983002832861189</c:v>
                </c:pt>
                <c:pt idx="36">
                  <c:v>2.4150141643059491</c:v>
                </c:pt>
                <c:pt idx="37">
                  <c:v>2.5849858356940509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2.4150141643059491</c:v>
                </c:pt>
                <c:pt idx="43">
                  <c:v>2.5849858356940509</c:v>
                </c:pt>
                <c:pt idx="44">
                  <c:v>2.3016997167138808</c:v>
                </c:pt>
                <c:pt idx="45">
                  <c:v>2.3016997167138808</c:v>
                </c:pt>
                <c:pt idx="46">
                  <c:v>2.6983002832861192</c:v>
                </c:pt>
                <c:pt idx="47">
                  <c:v>2.6983002832861192</c:v>
                </c:pt>
                <c:pt idx="48">
                  <c:v>2.3016997167138808</c:v>
                </c:pt>
                <c:pt idx="49">
                  <c:v>2.6983002832861192</c:v>
                </c:pt>
                <c:pt idx="50">
                  <c:v>2.3016997167138808</c:v>
                </c:pt>
                <c:pt idx="51">
                  <c:v>2.3016997167138808</c:v>
                </c:pt>
                <c:pt idx="52">
                  <c:v>2.6983002832861192</c:v>
                </c:pt>
                <c:pt idx="53">
                  <c:v>2.6983002832861192</c:v>
                </c:pt>
              </c:numCache>
            </c:numRef>
          </c:xVal>
          <c:yVal>
            <c:numRef>
              <c:f>'PSQ-3 Melatonin ITT'!$KO$319:$KO$372</c:f>
              <c:numCache>
                <c:formatCode>General</c:formatCode>
                <c:ptCount val="54"/>
                <c:pt idx="0">
                  <c:v>57</c:v>
                </c:pt>
                <c:pt idx="1">
                  <c:v>57</c:v>
                </c:pt>
                <c:pt idx="2">
                  <c:v>57</c:v>
                </c:pt>
                <c:pt idx="3">
                  <c:v>186.83333333333334</c:v>
                </c:pt>
                <c:pt idx="4">
                  <c:v>300</c:v>
                </c:pt>
                <c:pt idx="5">
                  <c:v>257.08333333333331</c:v>
                </c:pt>
                <c:pt idx="6">
                  <c:v>300</c:v>
                </c:pt>
                <c:pt idx="7">
                  <c:v>300</c:v>
                </c:pt>
                <c:pt idx="8">
                  <c:v>224.5</c:v>
                </c:pt>
                <c:pt idx="9">
                  <c:v>186.83333333333334</c:v>
                </c:pt>
                <c:pt idx="10">
                  <c:v>186.83333333333334</c:v>
                </c:pt>
                <c:pt idx="11">
                  <c:v>224.5</c:v>
                </c:pt>
                <c:pt idx="12">
                  <c:v>224.5</c:v>
                </c:pt>
                <c:pt idx="13">
                  <c:v>224.5</c:v>
                </c:pt>
                <c:pt idx="14">
                  <c:v>224.5</c:v>
                </c:pt>
                <c:pt idx="15">
                  <c:v>257.08333333333331</c:v>
                </c:pt>
                <c:pt idx="16">
                  <c:v>257.08333333333331</c:v>
                </c:pt>
                <c:pt idx="17">
                  <c:v>224.5</c:v>
                </c:pt>
                <c:pt idx="18">
                  <c:v>21</c:v>
                </c:pt>
                <c:pt idx="19">
                  <c:v>21</c:v>
                </c:pt>
                <c:pt idx="20">
                  <c:v>21</c:v>
                </c:pt>
                <c:pt idx="21">
                  <c:v>106.66666666666669</c:v>
                </c:pt>
                <c:pt idx="22">
                  <c:v>300</c:v>
                </c:pt>
                <c:pt idx="23">
                  <c:v>231.66666666666669</c:v>
                </c:pt>
                <c:pt idx="24">
                  <c:v>300</c:v>
                </c:pt>
                <c:pt idx="25">
                  <c:v>300</c:v>
                </c:pt>
                <c:pt idx="26">
                  <c:v>189</c:v>
                </c:pt>
                <c:pt idx="27">
                  <c:v>106.66666666666669</c:v>
                </c:pt>
                <c:pt idx="28">
                  <c:v>106.66666666666669</c:v>
                </c:pt>
                <c:pt idx="29">
                  <c:v>189</c:v>
                </c:pt>
                <c:pt idx="30">
                  <c:v>189</c:v>
                </c:pt>
                <c:pt idx="31">
                  <c:v>189</c:v>
                </c:pt>
                <c:pt idx="32">
                  <c:v>189</c:v>
                </c:pt>
                <c:pt idx="33">
                  <c:v>231.66666666666669</c:v>
                </c:pt>
                <c:pt idx="34">
                  <c:v>231.66666666666669</c:v>
                </c:pt>
                <c:pt idx="35">
                  <c:v>189</c:v>
                </c:pt>
                <c:pt idx="36">
                  <c:v>19</c:v>
                </c:pt>
                <c:pt idx="37">
                  <c:v>19</c:v>
                </c:pt>
                <c:pt idx="38">
                  <c:v>19</c:v>
                </c:pt>
                <c:pt idx="39">
                  <c:v>133.25</c:v>
                </c:pt>
                <c:pt idx="40">
                  <c:v>300</c:v>
                </c:pt>
                <c:pt idx="41">
                  <c:v>235.08333333333334</c:v>
                </c:pt>
                <c:pt idx="42">
                  <c:v>300</c:v>
                </c:pt>
                <c:pt idx="43">
                  <c:v>300</c:v>
                </c:pt>
                <c:pt idx="44">
                  <c:v>179.5</c:v>
                </c:pt>
                <c:pt idx="45">
                  <c:v>133.25</c:v>
                </c:pt>
                <c:pt idx="46">
                  <c:v>133.25</c:v>
                </c:pt>
                <c:pt idx="47">
                  <c:v>179.5</c:v>
                </c:pt>
                <c:pt idx="48">
                  <c:v>179.5</c:v>
                </c:pt>
                <c:pt idx="49">
                  <c:v>179.5</c:v>
                </c:pt>
                <c:pt idx="50">
                  <c:v>179.5</c:v>
                </c:pt>
                <c:pt idx="51">
                  <c:v>235.08333333333334</c:v>
                </c:pt>
                <c:pt idx="52">
                  <c:v>235.08333333333334</c:v>
                </c:pt>
                <c:pt idx="53">
                  <c:v>179.5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1-ACCA-4A82-8610-7C317ACC7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0885360"/>
        <c:axId val="1988981248"/>
      </c:scatterChart>
      <c:valAx>
        <c:axId val="2050885360"/>
        <c:scaling>
          <c:orientation val="minMax"/>
          <c:max val="3"/>
          <c:min val="0"/>
        </c:scaling>
        <c:delete val="1"/>
        <c:axPos val="b"/>
        <c:numFmt formatCode="General" sourceLinked="0"/>
        <c:majorTickMark val="out"/>
        <c:minorTickMark val="none"/>
        <c:tickLblPos val="nextTo"/>
        <c:crossAx val="1988981248"/>
        <c:crosses val="min"/>
        <c:crossBetween val="midCat"/>
        <c:majorUnit val="1"/>
        <c:minorUnit val="1"/>
      </c:valAx>
      <c:valAx>
        <c:axId val="1988981248"/>
        <c:scaling>
          <c:orientation val="minMax"/>
          <c:max val="300"/>
          <c:min val="0"/>
        </c:scaling>
        <c:delete val="0"/>
        <c:axPos val="l"/>
        <c:numFmt formatCode="General" sourceLinked="0"/>
        <c:majorTickMark val="out"/>
        <c:minorTickMark val="out"/>
        <c:tickLblPos val="nextTo"/>
        <c:spPr>
          <a:noFill/>
          <a:ln w="1270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defRPr>
            </a:pPr>
            <a:endParaRPr lang="en-US"/>
          </a:p>
        </c:txPr>
        <c:crossAx val="2050885360"/>
        <c:crosses val="min"/>
        <c:crossBetween val="midCat"/>
        <c:majorUnit val="50"/>
        <c:minorUnit val="50"/>
      </c:valAx>
      <c:valAx>
        <c:axId val="19890009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88996608"/>
        <c:crosses val="min"/>
        <c:crossBetween val="between"/>
      </c:valAx>
      <c:catAx>
        <c:axId val="1988996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89000928"/>
        <c:crosses val="min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169811320754714E-2"/>
          <c:y val="2.5089605734767026E-2"/>
          <c:w val="0.90566037735849059"/>
          <c:h val="0.86021505376344087"/>
        </c:manualLayout>
      </c:layout>
      <c:barChart>
        <c:barDir val="col"/>
        <c:grouping val="stacked"/>
        <c:varyColors val="0"/>
        <c:ser>
          <c:idx val="5"/>
          <c:order val="3"/>
          <c:tx>
            <c:v>Axis labels</c:v>
          </c:tx>
          <c:spPr>
            <a:solidFill>
              <a:schemeClr val="accent1">
                <a:tint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'PSQ-3 Placebo ITT'!$KO$422:$KO$424</c:f>
              <c:strCache>
                <c:ptCount val="3"/>
                <c:pt idx="0">
                  <c:v>Visit 1</c:v>
                </c:pt>
                <c:pt idx="1">
                  <c:v>Visit 2</c:v>
                </c:pt>
                <c:pt idx="2">
                  <c:v>Visit 3</c:v>
                </c:pt>
              </c:strCache>
            </c:strRef>
          </c:cat>
          <c:val>
            <c:numRef>
              <c:f>'PSQ-3 Placebo ITT'!$KO$419:$KO$421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25-459D-8C9E-0FBCDB1A9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988993728"/>
        <c:axId val="1988996608"/>
      </c:barChart>
      <c:scatterChart>
        <c:scatterStyle val="lineMarker"/>
        <c:varyColors val="0"/>
        <c:ser>
          <c:idx val="0"/>
          <c:order val="0"/>
          <c:tx>
            <c:v/>
          </c:tx>
          <c:spPr>
            <a:ln w="19050" cap="rnd" cmpd="sng" algn="ctr">
              <a:noFill/>
              <a:prstDash val="solid"/>
              <a:round/>
            </a:ln>
            <a:effectLst/>
          </c:spPr>
          <c:marker>
            <c:symbol val="none"/>
          </c:marker>
          <c:smooth val="0"/>
          <c:extLst>
            <c:ext xmlns:c16="http://schemas.microsoft.com/office/drawing/2014/chart" uri="{C3380CC4-5D6E-409C-BE32-E72D297353CC}">
              <c16:uniqueId val="{00000001-6E25-459D-8C9E-0FBCDB1A976F}"/>
            </c:ext>
          </c:extLst>
        </c:ser>
        <c:ser>
          <c:idx val="1"/>
          <c:order val="1"/>
          <c:tx>
            <c:v/>
          </c:tx>
          <c:spPr>
            <a:ln w="19050" cap="rnd" cmpd="sng" algn="ctr">
              <a:noFill/>
              <a:prstDash val="solid"/>
              <a:round/>
            </a:ln>
            <a:effectLst/>
          </c:spPr>
          <c:marker>
            <c:symbol val="square"/>
            <c:size val="4"/>
            <c:spPr>
              <a:solidFill>
                <a:schemeClr val="accent1">
                  <a:shade val="70000"/>
                </a:schemeClr>
              </a:solidFill>
              <a:ln w="6350" cap="flat" cmpd="sng" algn="ctr">
                <a:solidFill>
                  <a:schemeClr val="accent1">
                    <a:shade val="70000"/>
                  </a:schemeClr>
                </a:solidFill>
                <a:prstDash val="solid"/>
                <a:round/>
              </a:ln>
              <a:effectLst/>
            </c:spPr>
          </c:marker>
          <c:xVal>
            <c:numRef>
              <c:f>'PSQ-3 Placebo ITT'!$KO$156:$KO$310</c:f>
              <c:numCache>
                <c:formatCode>General</c:formatCode>
                <c:ptCount val="155"/>
                <c:pt idx="0">
                  <c:v>0.51640296304429945</c:v>
                </c:pt>
                <c:pt idx="1">
                  <c:v>0.54525948850712735</c:v>
                </c:pt>
                <c:pt idx="2">
                  <c:v>0.52727155997615405</c:v>
                </c:pt>
                <c:pt idx="3">
                  <c:v>0.50027867318576758</c:v>
                </c:pt>
                <c:pt idx="4">
                  <c:v>0.46401758092554901</c:v>
                </c:pt>
                <c:pt idx="5">
                  <c:v>0.50028920433125301</c:v>
                </c:pt>
                <c:pt idx="6">
                  <c:v>0.59481133321772561</c:v>
                </c:pt>
                <c:pt idx="7">
                  <c:v>0.4997261722349976</c:v>
                </c:pt>
                <c:pt idx="8">
                  <c:v>0.65425923513126505</c:v>
                </c:pt>
                <c:pt idx="9">
                  <c:v>0.48358566486827892</c:v>
                </c:pt>
                <c:pt idx="10">
                  <c:v>0.48723642922341509</c:v>
                </c:pt>
                <c:pt idx="11">
                  <c:v>0.49995054015950285</c:v>
                </c:pt>
                <c:pt idx="12">
                  <c:v>0.5033067866201737</c:v>
                </c:pt>
                <c:pt idx="13">
                  <c:v>0.4999598590818965</c:v>
                </c:pt>
                <c:pt idx="14">
                  <c:v>0.65876150182472382</c:v>
                </c:pt>
                <c:pt idx="15">
                  <c:v>0.3532861400905225</c:v>
                </c:pt>
                <c:pt idx="16">
                  <c:v>0.56739886141824414</c:v>
                </c:pt>
                <c:pt idx="17">
                  <c:v>0.67215677713534316</c:v>
                </c:pt>
                <c:pt idx="18">
                  <c:v>0.50787857804841441</c:v>
                </c:pt>
                <c:pt idx="19">
                  <c:v>0.49097219518337942</c:v>
                </c:pt>
                <c:pt idx="20">
                  <c:v>0.54508110279202227</c:v>
                </c:pt>
                <c:pt idx="21">
                  <c:v>0.55972097481368088</c:v>
                </c:pt>
                <c:pt idx="22">
                  <c:v>0.66858989043875194</c:v>
                </c:pt>
                <c:pt idx="23">
                  <c:v>0.35539237933179041</c:v>
                </c:pt>
                <c:pt idx="24">
                  <c:v>0.51132158650428339</c:v>
                </c:pt>
                <c:pt idx="25">
                  <c:v>0.50002572034236381</c:v>
                </c:pt>
                <c:pt idx="26">
                  <c:v>0.6158031841440631</c:v>
                </c:pt>
                <c:pt idx="27">
                  <c:v>0.50935480319991888</c:v>
                </c:pt>
                <c:pt idx="28">
                  <c:v>0.50014533240743408</c:v>
                </c:pt>
                <c:pt idx="29">
                  <c:v>0.39588928405658119</c:v>
                </c:pt>
                <c:pt idx="30">
                  <c:v>0.4566179910097834</c:v>
                </c:pt>
                <c:pt idx="31">
                  <c:v>0.49985599178102402</c:v>
                </c:pt>
                <c:pt idx="32">
                  <c:v>0.48818102303248057</c:v>
                </c:pt>
                <c:pt idx="33">
                  <c:v>0.66516033748207271</c:v>
                </c:pt>
                <c:pt idx="34">
                  <c:v>0.50411570411462714</c:v>
                </c:pt>
                <c:pt idx="35">
                  <c:v>0.52575622146000078</c:v>
                </c:pt>
                <c:pt idx="36">
                  <c:v>0.35331172630118046</c:v>
                </c:pt>
                <c:pt idx="37">
                  <c:v>0.49761336042402354</c:v>
                </c:pt>
                <c:pt idx="38">
                  <c:v>0.49453340865885159</c:v>
                </c:pt>
                <c:pt idx="39">
                  <c:v>0.63559413571364964</c:v>
                </c:pt>
                <c:pt idx="40">
                  <c:v>0.5000001911381764</c:v>
                </c:pt>
                <c:pt idx="41">
                  <c:v>0.51426890807357617</c:v>
                </c:pt>
                <c:pt idx="42">
                  <c:v>0.42163632962342945</c:v>
                </c:pt>
                <c:pt idx="43">
                  <c:v>0.48353055489236402</c:v>
                </c:pt>
                <c:pt idx="44">
                  <c:v>0.5955634995868615</c:v>
                </c:pt>
                <c:pt idx="45">
                  <c:v>0.53627652412183036</c:v>
                </c:pt>
                <c:pt idx="46">
                  <c:v>0.49388388186231841</c:v>
                </c:pt>
                <c:pt idx="47">
                  <c:v>0.49988901633349692</c:v>
                </c:pt>
                <c:pt idx="48">
                  <c:v>0.43760281291137343</c:v>
                </c:pt>
                <c:pt idx="49">
                  <c:v>0.46934246039447447</c:v>
                </c:pt>
                <c:pt idx="50">
                  <c:v>0.49896994227288605</c:v>
                </c:pt>
                <c:pt idx="51">
                  <c:v>0.51482181853027154</c:v>
                </c:pt>
                <c:pt idx="52">
                  <c:v>1.5164029630442994</c:v>
                </c:pt>
                <c:pt idx="53">
                  <c:v>1.5452594885071274</c:v>
                </c:pt>
                <c:pt idx="54">
                  <c:v>1.5272715599761539</c:v>
                </c:pt>
                <c:pt idx="55">
                  <c:v>1.5002786731857676</c:v>
                </c:pt>
                <c:pt idx="56">
                  <c:v>1.4640175809255489</c:v>
                </c:pt>
                <c:pt idx="57">
                  <c:v>1.500289204331253</c:v>
                </c:pt>
                <c:pt idx="58">
                  <c:v>1.5948113332177256</c:v>
                </c:pt>
                <c:pt idx="59">
                  <c:v>1.4997261722349977</c:v>
                </c:pt>
                <c:pt idx="60">
                  <c:v>1.654259235131265</c:v>
                </c:pt>
                <c:pt idx="61">
                  <c:v>1.483585664868279</c:v>
                </c:pt>
                <c:pt idx="62">
                  <c:v>1.487236429223415</c:v>
                </c:pt>
                <c:pt idx="63">
                  <c:v>1.4999505401595028</c:v>
                </c:pt>
                <c:pt idx="64">
                  <c:v>1.5033067866201737</c:v>
                </c:pt>
                <c:pt idx="65">
                  <c:v>1.4999598590818966</c:v>
                </c:pt>
                <c:pt idx="66">
                  <c:v>1.6587615018247237</c:v>
                </c:pt>
                <c:pt idx="67">
                  <c:v>1.3532861400905225</c:v>
                </c:pt>
                <c:pt idx="68">
                  <c:v>1.5673988614182441</c:v>
                </c:pt>
                <c:pt idx="69">
                  <c:v>1.6721567771353432</c:v>
                </c:pt>
                <c:pt idx="70">
                  <c:v>1.5078785780484143</c:v>
                </c:pt>
                <c:pt idx="71">
                  <c:v>1.4909721951833794</c:v>
                </c:pt>
                <c:pt idx="72">
                  <c:v>1.5450811027920224</c:v>
                </c:pt>
                <c:pt idx="73">
                  <c:v>1.5597209748136809</c:v>
                </c:pt>
                <c:pt idx="74">
                  <c:v>1.6685898904387519</c:v>
                </c:pt>
                <c:pt idx="75">
                  <c:v>1.3553923793317904</c:v>
                </c:pt>
                <c:pt idx="76">
                  <c:v>1.5113215865042835</c:v>
                </c:pt>
                <c:pt idx="77">
                  <c:v>1.5000257203423639</c:v>
                </c:pt>
                <c:pt idx="78">
                  <c:v>1.6158031841440632</c:v>
                </c:pt>
                <c:pt idx="79">
                  <c:v>1.5093548031999189</c:v>
                </c:pt>
                <c:pt idx="80">
                  <c:v>1.5001453324074341</c:v>
                </c:pt>
                <c:pt idx="81">
                  <c:v>1.3958892840565813</c:v>
                </c:pt>
                <c:pt idx="82">
                  <c:v>1.4566179910097834</c:v>
                </c:pt>
                <c:pt idx="83">
                  <c:v>1.4998559917810241</c:v>
                </c:pt>
                <c:pt idx="84">
                  <c:v>1.4881810230324806</c:v>
                </c:pt>
                <c:pt idx="85">
                  <c:v>1.6651603374820727</c:v>
                </c:pt>
                <c:pt idx="86">
                  <c:v>1.5041157041146271</c:v>
                </c:pt>
                <c:pt idx="87">
                  <c:v>1.5257562214600007</c:v>
                </c:pt>
                <c:pt idx="88">
                  <c:v>1.3533117263011805</c:v>
                </c:pt>
                <c:pt idx="89">
                  <c:v>1.4976133604240236</c:v>
                </c:pt>
                <c:pt idx="90">
                  <c:v>1.4945334086588515</c:v>
                </c:pt>
                <c:pt idx="91">
                  <c:v>1.6355941357136496</c:v>
                </c:pt>
                <c:pt idx="92">
                  <c:v>1.5000001911381764</c:v>
                </c:pt>
                <c:pt idx="93">
                  <c:v>1.5142689080735763</c:v>
                </c:pt>
                <c:pt idx="94">
                  <c:v>1.4216363296234296</c:v>
                </c:pt>
                <c:pt idx="95">
                  <c:v>1.4835305548923641</c:v>
                </c:pt>
                <c:pt idx="96">
                  <c:v>1.5955634995868615</c:v>
                </c:pt>
                <c:pt idx="97">
                  <c:v>1.5362765241218304</c:v>
                </c:pt>
                <c:pt idx="98">
                  <c:v>1.4938838818623184</c:v>
                </c:pt>
                <c:pt idx="99">
                  <c:v>1.4998890163334968</c:v>
                </c:pt>
                <c:pt idx="100">
                  <c:v>1.4376028129113734</c:v>
                </c:pt>
                <c:pt idx="101">
                  <c:v>1.4693424603944745</c:v>
                </c:pt>
                <c:pt idx="102">
                  <c:v>1.4989699422728862</c:v>
                </c:pt>
                <c:pt idx="103">
                  <c:v>1.5148218185302715</c:v>
                </c:pt>
                <c:pt idx="104">
                  <c:v>2.5164029630442992</c:v>
                </c:pt>
                <c:pt idx="105">
                  <c:v>2.5452594885071274</c:v>
                </c:pt>
                <c:pt idx="106">
                  <c:v>2.5272715599761542</c:v>
                </c:pt>
                <c:pt idx="107">
                  <c:v>2.5002786731857678</c:v>
                </c:pt>
                <c:pt idx="108">
                  <c:v>2.4640175809255491</c:v>
                </c:pt>
                <c:pt idx="109">
                  <c:v>2.5002892043312528</c:v>
                </c:pt>
                <c:pt idx="110">
                  <c:v>2.5948113332177254</c:v>
                </c:pt>
                <c:pt idx="111">
                  <c:v>2.4997261722349977</c:v>
                </c:pt>
                <c:pt idx="112">
                  <c:v>2.6542592351312653</c:v>
                </c:pt>
                <c:pt idx="113">
                  <c:v>2.4835856648682788</c:v>
                </c:pt>
                <c:pt idx="114">
                  <c:v>2.4872364292234153</c:v>
                </c:pt>
                <c:pt idx="115">
                  <c:v>2.499950540159503</c:v>
                </c:pt>
                <c:pt idx="116">
                  <c:v>2.5033067866201737</c:v>
                </c:pt>
                <c:pt idx="117">
                  <c:v>2.4999598590818963</c:v>
                </c:pt>
                <c:pt idx="118">
                  <c:v>2.6587615018247237</c:v>
                </c:pt>
                <c:pt idx="119">
                  <c:v>2.3532861400905225</c:v>
                </c:pt>
                <c:pt idx="120">
                  <c:v>2.5673988614182441</c:v>
                </c:pt>
                <c:pt idx="121">
                  <c:v>2.6721567771353429</c:v>
                </c:pt>
                <c:pt idx="122">
                  <c:v>2.5078785780484143</c:v>
                </c:pt>
                <c:pt idx="123">
                  <c:v>2.4909721951833794</c:v>
                </c:pt>
                <c:pt idx="124">
                  <c:v>2.5450811027920222</c:v>
                </c:pt>
                <c:pt idx="125">
                  <c:v>2.5597209748136809</c:v>
                </c:pt>
                <c:pt idx="126">
                  <c:v>2.6685898904387519</c:v>
                </c:pt>
                <c:pt idx="127">
                  <c:v>2.3553923793317906</c:v>
                </c:pt>
                <c:pt idx="128">
                  <c:v>2.5113215865042835</c:v>
                </c:pt>
                <c:pt idx="129">
                  <c:v>2.5000257203423639</c:v>
                </c:pt>
                <c:pt idx="130">
                  <c:v>2.6158031841440632</c:v>
                </c:pt>
                <c:pt idx="131">
                  <c:v>2.5093548031999191</c:v>
                </c:pt>
                <c:pt idx="132">
                  <c:v>2.5001453324074339</c:v>
                </c:pt>
                <c:pt idx="133">
                  <c:v>2.3958892840565813</c:v>
                </c:pt>
                <c:pt idx="134">
                  <c:v>2.4566179910097836</c:v>
                </c:pt>
                <c:pt idx="135">
                  <c:v>2.4998559917810241</c:v>
                </c:pt>
                <c:pt idx="136">
                  <c:v>2.4881810230324803</c:v>
                </c:pt>
                <c:pt idx="137">
                  <c:v>2.6651603374820727</c:v>
                </c:pt>
                <c:pt idx="138">
                  <c:v>2.5041157041146271</c:v>
                </c:pt>
                <c:pt idx="139">
                  <c:v>2.5257562214600009</c:v>
                </c:pt>
                <c:pt idx="140">
                  <c:v>2.3533117263011802</c:v>
                </c:pt>
                <c:pt idx="141">
                  <c:v>2.4976133604240234</c:v>
                </c:pt>
                <c:pt idx="142">
                  <c:v>2.4945334086588518</c:v>
                </c:pt>
                <c:pt idx="143">
                  <c:v>2.6355941357136494</c:v>
                </c:pt>
                <c:pt idx="144">
                  <c:v>2.5000001911381764</c:v>
                </c:pt>
                <c:pt idx="145">
                  <c:v>2.5142689080735763</c:v>
                </c:pt>
                <c:pt idx="146">
                  <c:v>2.4216363296234293</c:v>
                </c:pt>
                <c:pt idx="147">
                  <c:v>2.4835305548923641</c:v>
                </c:pt>
                <c:pt idx="148">
                  <c:v>2.5955634995868615</c:v>
                </c:pt>
                <c:pt idx="149">
                  <c:v>2.5362765241218304</c:v>
                </c:pt>
                <c:pt idx="150">
                  <c:v>2.4938838818623186</c:v>
                </c:pt>
                <c:pt idx="151">
                  <c:v>2.4998890163334968</c:v>
                </c:pt>
                <c:pt idx="152">
                  <c:v>2.4376028129113734</c:v>
                </c:pt>
                <c:pt idx="153">
                  <c:v>2.4693424603944742</c:v>
                </c:pt>
                <c:pt idx="154">
                  <c:v>2.4989699422728862</c:v>
                </c:pt>
              </c:numCache>
            </c:numRef>
          </c:xVal>
          <c:yVal>
            <c:numRef>
              <c:f>'PSQ-3 Placebo ITT'!$KO$1:$KO$155</c:f>
              <c:numCache>
                <c:formatCode>General</c:formatCode>
                <c:ptCount val="155"/>
                <c:pt idx="0">
                  <c:v>181</c:v>
                </c:pt>
                <c:pt idx="1">
                  <c:v>144</c:v>
                </c:pt>
                <c:pt idx="2">
                  <c:v>77</c:v>
                </c:pt>
                <c:pt idx="3">
                  <c:v>290</c:v>
                </c:pt>
                <c:pt idx="4">
                  <c:v>42</c:v>
                </c:pt>
                <c:pt idx="5">
                  <c:v>233</c:v>
                </c:pt>
                <c:pt idx="6">
                  <c:v>241</c:v>
                </c:pt>
                <c:pt idx="7">
                  <c:v>216</c:v>
                </c:pt>
                <c:pt idx="8">
                  <c:v>123</c:v>
                </c:pt>
                <c:pt idx="9">
                  <c:v>269</c:v>
                </c:pt>
                <c:pt idx="10">
                  <c:v>151</c:v>
                </c:pt>
                <c:pt idx="11">
                  <c:v>188</c:v>
                </c:pt>
                <c:pt idx="12">
                  <c:v>292</c:v>
                </c:pt>
                <c:pt idx="13">
                  <c:v>202</c:v>
                </c:pt>
                <c:pt idx="14">
                  <c:v>223</c:v>
                </c:pt>
                <c:pt idx="15">
                  <c:v>247</c:v>
                </c:pt>
                <c:pt idx="16">
                  <c:v>187</c:v>
                </c:pt>
                <c:pt idx="17">
                  <c:v>117</c:v>
                </c:pt>
                <c:pt idx="18">
                  <c:v>287</c:v>
                </c:pt>
                <c:pt idx="19">
                  <c:v>238</c:v>
                </c:pt>
                <c:pt idx="20">
                  <c:v>129</c:v>
                </c:pt>
                <c:pt idx="21">
                  <c:v>210</c:v>
                </c:pt>
                <c:pt idx="22">
                  <c:v>121</c:v>
                </c:pt>
                <c:pt idx="23">
                  <c:v>237</c:v>
                </c:pt>
                <c:pt idx="24">
                  <c:v>202</c:v>
                </c:pt>
                <c:pt idx="25">
                  <c:v>229</c:v>
                </c:pt>
                <c:pt idx="26">
                  <c:v>97</c:v>
                </c:pt>
                <c:pt idx="27">
                  <c:v>83</c:v>
                </c:pt>
                <c:pt idx="28">
                  <c:v>170</c:v>
                </c:pt>
                <c:pt idx="29">
                  <c:v>299</c:v>
                </c:pt>
                <c:pt idx="30">
                  <c:v>219</c:v>
                </c:pt>
                <c:pt idx="31">
                  <c:v>275</c:v>
                </c:pt>
                <c:pt idx="32">
                  <c:v>297</c:v>
                </c:pt>
                <c:pt idx="33">
                  <c:v>182</c:v>
                </c:pt>
                <c:pt idx="34">
                  <c:v>178</c:v>
                </c:pt>
                <c:pt idx="35">
                  <c:v>153</c:v>
                </c:pt>
                <c:pt idx="36">
                  <c:v>195</c:v>
                </c:pt>
                <c:pt idx="37">
                  <c:v>172</c:v>
                </c:pt>
                <c:pt idx="38">
                  <c:v>273</c:v>
                </c:pt>
                <c:pt idx="39">
                  <c:v>253</c:v>
                </c:pt>
                <c:pt idx="40">
                  <c:v>120</c:v>
                </c:pt>
                <c:pt idx="41">
                  <c:v>251</c:v>
                </c:pt>
                <c:pt idx="42">
                  <c:v>232</c:v>
                </c:pt>
                <c:pt idx="43">
                  <c:v>142</c:v>
                </c:pt>
                <c:pt idx="44">
                  <c:v>223</c:v>
                </c:pt>
                <c:pt idx="45">
                  <c:v>172</c:v>
                </c:pt>
                <c:pt idx="46">
                  <c:v>98</c:v>
                </c:pt>
                <c:pt idx="47">
                  <c:v>172</c:v>
                </c:pt>
                <c:pt idx="48">
                  <c:v>245</c:v>
                </c:pt>
                <c:pt idx="49">
                  <c:v>236</c:v>
                </c:pt>
                <c:pt idx="50">
                  <c:v>208</c:v>
                </c:pt>
                <c:pt idx="51">
                  <c:v>204</c:v>
                </c:pt>
                <c:pt idx="52">
                  <c:v>183</c:v>
                </c:pt>
                <c:pt idx="53">
                  <c:v>157</c:v>
                </c:pt>
                <c:pt idx="54">
                  <c:v>11</c:v>
                </c:pt>
                <c:pt idx="55">
                  <c:v>248</c:v>
                </c:pt>
                <c:pt idx="56">
                  <c:v>81</c:v>
                </c:pt>
                <c:pt idx="57">
                  <c:v>232</c:v>
                </c:pt>
                <c:pt idx="58">
                  <c:v>281</c:v>
                </c:pt>
                <c:pt idx="59">
                  <c:v>192</c:v>
                </c:pt>
                <c:pt idx="60">
                  <c:v>148</c:v>
                </c:pt>
                <c:pt idx="61">
                  <c:v>181</c:v>
                </c:pt>
                <c:pt idx="62">
                  <c:v>139</c:v>
                </c:pt>
                <c:pt idx="63">
                  <c:v>164</c:v>
                </c:pt>
                <c:pt idx="64">
                  <c:v>289</c:v>
                </c:pt>
                <c:pt idx="65">
                  <c:v>146</c:v>
                </c:pt>
                <c:pt idx="66">
                  <c:v>90</c:v>
                </c:pt>
                <c:pt idx="67">
                  <c:v>235</c:v>
                </c:pt>
                <c:pt idx="68">
                  <c:v>119</c:v>
                </c:pt>
                <c:pt idx="69">
                  <c:v>187</c:v>
                </c:pt>
                <c:pt idx="70">
                  <c:v>291</c:v>
                </c:pt>
                <c:pt idx="71">
                  <c:v>284</c:v>
                </c:pt>
                <c:pt idx="72">
                  <c:v>87</c:v>
                </c:pt>
                <c:pt idx="73">
                  <c:v>186</c:v>
                </c:pt>
                <c:pt idx="74">
                  <c:v>130</c:v>
                </c:pt>
                <c:pt idx="75">
                  <c:v>255</c:v>
                </c:pt>
                <c:pt idx="76">
                  <c:v>148</c:v>
                </c:pt>
                <c:pt idx="77">
                  <c:v>248</c:v>
                </c:pt>
                <c:pt idx="78">
                  <c:v>88</c:v>
                </c:pt>
                <c:pt idx="79">
                  <c:v>152</c:v>
                </c:pt>
                <c:pt idx="80">
                  <c:v>204</c:v>
                </c:pt>
                <c:pt idx="81">
                  <c:v>121</c:v>
                </c:pt>
                <c:pt idx="82">
                  <c:v>254</c:v>
                </c:pt>
                <c:pt idx="83">
                  <c:v>276</c:v>
                </c:pt>
                <c:pt idx="84">
                  <c:v>215</c:v>
                </c:pt>
                <c:pt idx="85">
                  <c:v>180</c:v>
                </c:pt>
                <c:pt idx="86">
                  <c:v>84</c:v>
                </c:pt>
                <c:pt idx="87">
                  <c:v>162</c:v>
                </c:pt>
                <c:pt idx="88">
                  <c:v>170</c:v>
                </c:pt>
                <c:pt idx="89">
                  <c:v>149</c:v>
                </c:pt>
                <c:pt idx="90">
                  <c:v>276</c:v>
                </c:pt>
                <c:pt idx="91">
                  <c:v>95</c:v>
                </c:pt>
                <c:pt idx="92">
                  <c:v>151</c:v>
                </c:pt>
                <c:pt idx="93">
                  <c:v>242</c:v>
                </c:pt>
                <c:pt idx="94">
                  <c:v>230</c:v>
                </c:pt>
                <c:pt idx="95">
                  <c:v>91</c:v>
                </c:pt>
                <c:pt idx="96">
                  <c:v>230</c:v>
                </c:pt>
                <c:pt idx="97">
                  <c:v>183</c:v>
                </c:pt>
                <c:pt idx="98">
                  <c:v>63</c:v>
                </c:pt>
                <c:pt idx="99">
                  <c:v>186</c:v>
                </c:pt>
                <c:pt idx="100">
                  <c:v>210</c:v>
                </c:pt>
                <c:pt idx="101">
                  <c:v>220</c:v>
                </c:pt>
                <c:pt idx="102">
                  <c:v>216</c:v>
                </c:pt>
                <c:pt idx="103">
                  <c:v>235</c:v>
                </c:pt>
                <c:pt idx="104">
                  <c:v>209</c:v>
                </c:pt>
                <c:pt idx="105">
                  <c:v>153</c:v>
                </c:pt>
                <c:pt idx="106">
                  <c:v>29</c:v>
                </c:pt>
                <c:pt idx="107">
                  <c:v>202</c:v>
                </c:pt>
                <c:pt idx="108">
                  <c:v>65</c:v>
                </c:pt>
                <c:pt idx="109">
                  <c:v>225</c:v>
                </c:pt>
                <c:pt idx="110">
                  <c:v>204</c:v>
                </c:pt>
                <c:pt idx="111">
                  <c:v>224</c:v>
                </c:pt>
                <c:pt idx="112">
                  <c:v>144</c:v>
                </c:pt>
                <c:pt idx="113">
                  <c:v>136</c:v>
                </c:pt>
                <c:pt idx="114">
                  <c:v>169</c:v>
                </c:pt>
                <c:pt idx="115">
                  <c:v>249</c:v>
                </c:pt>
                <c:pt idx="116">
                  <c:v>293</c:v>
                </c:pt>
                <c:pt idx="117">
                  <c:v>111</c:v>
                </c:pt>
                <c:pt idx="118">
                  <c:v>118</c:v>
                </c:pt>
                <c:pt idx="119">
                  <c:v>191</c:v>
                </c:pt>
                <c:pt idx="120">
                  <c:v>215</c:v>
                </c:pt>
                <c:pt idx="121">
                  <c:v>138</c:v>
                </c:pt>
                <c:pt idx="122">
                  <c:v>226</c:v>
                </c:pt>
                <c:pt idx="123">
                  <c:v>200</c:v>
                </c:pt>
                <c:pt idx="124">
                  <c:v>90</c:v>
                </c:pt>
                <c:pt idx="125">
                  <c:v>149</c:v>
                </c:pt>
                <c:pt idx="126">
                  <c:v>121</c:v>
                </c:pt>
                <c:pt idx="127">
                  <c:v>271</c:v>
                </c:pt>
                <c:pt idx="128">
                  <c:v>185</c:v>
                </c:pt>
                <c:pt idx="129">
                  <c:v>221</c:v>
                </c:pt>
                <c:pt idx="130">
                  <c:v>116</c:v>
                </c:pt>
                <c:pt idx="131">
                  <c:v>130</c:v>
                </c:pt>
                <c:pt idx="132">
                  <c:v>36</c:v>
                </c:pt>
                <c:pt idx="133">
                  <c:v>209</c:v>
                </c:pt>
                <c:pt idx="134">
                  <c:v>290</c:v>
                </c:pt>
                <c:pt idx="135">
                  <c:v>152</c:v>
                </c:pt>
                <c:pt idx="136">
                  <c:v>225</c:v>
                </c:pt>
                <c:pt idx="137">
                  <c:v>101</c:v>
                </c:pt>
                <c:pt idx="138">
                  <c:v>228</c:v>
                </c:pt>
                <c:pt idx="139">
                  <c:v>159</c:v>
                </c:pt>
                <c:pt idx="140">
                  <c:v>176</c:v>
                </c:pt>
                <c:pt idx="141">
                  <c:v>270</c:v>
                </c:pt>
                <c:pt idx="142">
                  <c:v>189</c:v>
                </c:pt>
                <c:pt idx="143">
                  <c:v>158</c:v>
                </c:pt>
                <c:pt idx="144">
                  <c:v>169</c:v>
                </c:pt>
                <c:pt idx="145">
                  <c:v>218</c:v>
                </c:pt>
                <c:pt idx="146">
                  <c:v>117</c:v>
                </c:pt>
                <c:pt idx="147">
                  <c:v>202</c:v>
                </c:pt>
                <c:pt idx="148">
                  <c:v>199</c:v>
                </c:pt>
                <c:pt idx="149">
                  <c:v>54</c:v>
                </c:pt>
                <c:pt idx="150">
                  <c:v>191</c:v>
                </c:pt>
                <c:pt idx="151">
                  <c:v>110</c:v>
                </c:pt>
                <c:pt idx="152">
                  <c:v>208</c:v>
                </c:pt>
                <c:pt idx="153">
                  <c:v>226</c:v>
                </c:pt>
                <c:pt idx="154">
                  <c:v>187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E25-459D-8C9E-0FBCDB1A976F}"/>
            </c:ext>
          </c:extLst>
        </c:ser>
        <c:ser>
          <c:idx val="4"/>
          <c:order val="2"/>
          <c:tx>
            <c:v>Skeletal box plot</c:v>
          </c:tx>
          <c:spPr>
            <a:ln w="19050" cap="rnd" cmpd="sng" algn="ctr">
              <a:solidFill>
                <a:schemeClr val="accent1">
                  <a:tint val="7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6E25-459D-8C9E-0FBCDB1A976F}"/>
              </c:ext>
            </c:extLst>
          </c:dPt>
          <c:dPt>
            <c:idx val="4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6E25-459D-8C9E-0FBCDB1A976F}"/>
              </c:ext>
            </c:extLst>
          </c:dPt>
          <c:dPt>
            <c:idx val="6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6E25-459D-8C9E-0FBCDB1A976F}"/>
              </c:ext>
            </c:extLst>
          </c:dPt>
          <c:dPt>
            <c:idx val="8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6E25-459D-8C9E-0FBCDB1A976F}"/>
              </c:ext>
            </c:extLst>
          </c:dPt>
          <c:dPt>
            <c:idx val="1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6E25-459D-8C9E-0FBCDB1A976F}"/>
              </c:ext>
            </c:extLst>
          </c:dPt>
          <c:dPt>
            <c:idx val="13"/>
            <c:bubble3D val="0"/>
            <c:spPr>
              <a:ln w="19050" cap="rnd" cmpd="sng" algn="ctr">
                <a:solidFill>
                  <a:schemeClr val="accent1">
                    <a:tint val="7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6E25-459D-8C9E-0FBCDB1A976F}"/>
              </c:ext>
            </c:extLst>
          </c:dPt>
          <c:dPt>
            <c:idx val="14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6E25-459D-8C9E-0FBCDB1A976F}"/>
              </c:ext>
            </c:extLst>
          </c:dPt>
          <c:dPt>
            <c:idx val="18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6E25-459D-8C9E-0FBCDB1A976F}"/>
              </c:ext>
            </c:extLst>
          </c:dPt>
          <c:dPt>
            <c:idx val="20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6E25-459D-8C9E-0FBCDB1A976F}"/>
              </c:ext>
            </c:extLst>
          </c:dPt>
          <c:dPt>
            <c:idx val="2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6-6E25-459D-8C9E-0FBCDB1A976F}"/>
              </c:ext>
            </c:extLst>
          </c:dPt>
          <c:dPt>
            <c:idx val="24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8-6E25-459D-8C9E-0FBCDB1A976F}"/>
              </c:ext>
            </c:extLst>
          </c:dPt>
          <c:dPt>
            <c:idx val="26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A-6E25-459D-8C9E-0FBCDB1A976F}"/>
              </c:ext>
            </c:extLst>
          </c:dPt>
          <c:dPt>
            <c:idx val="30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C-6E25-459D-8C9E-0FBCDB1A976F}"/>
              </c:ext>
            </c:extLst>
          </c:dPt>
          <c:dPt>
            <c:idx val="31"/>
            <c:bubble3D val="0"/>
            <c:spPr>
              <a:ln w="19050" cap="rnd" cmpd="sng" algn="ctr">
                <a:solidFill>
                  <a:schemeClr val="accent1">
                    <a:tint val="7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E-6E25-459D-8C9E-0FBCDB1A976F}"/>
              </c:ext>
            </c:extLst>
          </c:dPt>
          <c:dPt>
            <c:idx val="3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0-6E25-459D-8C9E-0FBCDB1A976F}"/>
              </c:ext>
            </c:extLst>
          </c:dPt>
          <c:dPt>
            <c:idx val="36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2-6E25-459D-8C9E-0FBCDB1A976F}"/>
              </c:ext>
            </c:extLst>
          </c:dPt>
          <c:dPt>
            <c:idx val="38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4-6E25-459D-8C9E-0FBCDB1A976F}"/>
              </c:ext>
            </c:extLst>
          </c:dPt>
          <c:dPt>
            <c:idx val="40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6-6E25-459D-8C9E-0FBCDB1A976F}"/>
              </c:ext>
            </c:extLst>
          </c:dPt>
          <c:dPt>
            <c:idx val="4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8-6E25-459D-8C9E-0FBCDB1A976F}"/>
              </c:ext>
            </c:extLst>
          </c:dPt>
          <c:dPt>
            <c:idx val="44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A-6E25-459D-8C9E-0FBCDB1A976F}"/>
              </c:ext>
            </c:extLst>
          </c:dPt>
          <c:dPt>
            <c:idx val="48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C-6E25-459D-8C9E-0FBCDB1A976F}"/>
              </c:ext>
            </c:extLst>
          </c:dPt>
          <c:dPt>
            <c:idx val="49"/>
            <c:bubble3D val="0"/>
            <c:spPr>
              <a:ln w="19050" cap="rnd" cmpd="sng" algn="ctr">
                <a:solidFill>
                  <a:schemeClr val="accent1">
                    <a:tint val="7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E-6E25-459D-8C9E-0FBCDB1A976F}"/>
              </c:ext>
            </c:extLst>
          </c:dPt>
          <c:dPt>
            <c:idx val="50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0-6E25-459D-8C9E-0FBCDB1A976F}"/>
              </c:ext>
            </c:extLst>
          </c:dPt>
          <c:xVal>
            <c:numRef>
              <c:f>'PSQ-3 Placebo ITT'!$KO$365:$KO$418</c:f>
              <c:numCache>
                <c:formatCode>General</c:formatCode>
                <c:ptCount val="54"/>
                <c:pt idx="0">
                  <c:v>0.41501416430594901</c:v>
                </c:pt>
                <c:pt idx="1">
                  <c:v>0.58498583569405094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0.41501416430594901</c:v>
                </c:pt>
                <c:pt idx="7">
                  <c:v>0.58498583569405094</c:v>
                </c:pt>
                <c:pt idx="8">
                  <c:v>0.30169971671388102</c:v>
                </c:pt>
                <c:pt idx="9">
                  <c:v>0.30169971671388102</c:v>
                </c:pt>
                <c:pt idx="10">
                  <c:v>0.69830028328611893</c:v>
                </c:pt>
                <c:pt idx="11">
                  <c:v>0.69830028328611893</c:v>
                </c:pt>
                <c:pt idx="12">
                  <c:v>0.30169971671388102</c:v>
                </c:pt>
                <c:pt idx="13">
                  <c:v>0.69830028328611893</c:v>
                </c:pt>
                <c:pt idx="14">
                  <c:v>0.30169971671388102</c:v>
                </c:pt>
                <c:pt idx="15">
                  <c:v>0.30169971671388102</c:v>
                </c:pt>
                <c:pt idx="16">
                  <c:v>0.69830028328611893</c:v>
                </c:pt>
                <c:pt idx="17">
                  <c:v>0.69830028328611893</c:v>
                </c:pt>
                <c:pt idx="18">
                  <c:v>1.4150141643059491</c:v>
                </c:pt>
                <c:pt idx="19">
                  <c:v>1.5849858356940509</c:v>
                </c:pt>
                <c:pt idx="20">
                  <c:v>1.5</c:v>
                </c:pt>
                <c:pt idx="21">
                  <c:v>1.5</c:v>
                </c:pt>
                <c:pt idx="22">
                  <c:v>1.5</c:v>
                </c:pt>
                <c:pt idx="23">
                  <c:v>1.5</c:v>
                </c:pt>
                <c:pt idx="24">
                  <c:v>1.4150141643059491</c:v>
                </c:pt>
                <c:pt idx="25">
                  <c:v>1.5849858356940509</c:v>
                </c:pt>
                <c:pt idx="26">
                  <c:v>1.3016997167138811</c:v>
                </c:pt>
                <c:pt idx="27">
                  <c:v>1.3016997167138811</c:v>
                </c:pt>
                <c:pt idx="28">
                  <c:v>1.6983002832861189</c:v>
                </c:pt>
                <c:pt idx="29">
                  <c:v>1.6983002832861189</c:v>
                </c:pt>
                <c:pt idx="30">
                  <c:v>1.3016997167138811</c:v>
                </c:pt>
                <c:pt idx="31">
                  <c:v>1.6983002832861189</c:v>
                </c:pt>
                <c:pt idx="32">
                  <c:v>1.3016997167138811</c:v>
                </c:pt>
                <c:pt idx="33">
                  <c:v>1.3016997167138811</c:v>
                </c:pt>
                <c:pt idx="34">
                  <c:v>1.6983002832861189</c:v>
                </c:pt>
                <c:pt idx="35">
                  <c:v>1.6983002832861189</c:v>
                </c:pt>
                <c:pt idx="36">
                  <c:v>2.4150141643059491</c:v>
                </c:pt>
                <c:pt idx="37">
                  <c:v>2.5849858356940509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2.4150141643059491</c:v>
                </c:pt>
                <c:pt idx="43">
                  <c:v>2.5849858356940509</c:v>
                </c:pt>
                <c:pt idx="44">
                  <c:v>2.3016997167138808</c:v>
                </c:pt>
                <c:pt idx="45">
                  <c:v>2.3016997167138808</c:v>
                </c:pt>
                <c:pt idx="46">
                  <c:v>2.6983002832861192</c:v>
                </c:pt>
                <c:pt idx="47">
                  <c:v>2.6983002832861192</c:v>
                </c:pt>
                <c:pt idx="48">
                  <c:v>2.3016997167138808</c:v>
                </c:pt>
                <c:pt idx="49">
                  <c:v>2.6983002832861192</c:v>
                </c:pt>
                <c:pt idx="50">
                  <c:v>2.3016997167138808</c:v>
                </c:pt>
                <c:pt idx="51">
                  <c:v>2.3016997167138808</c:v>
                </c:pt>
                <c:pt idx="52">
                  <c:v>2.6983002832861192</c:v>
                </c:pt>
                <c:pt idx="53">
                  <c:v>2.6983002832861192</c:v>
                </c:pt>
              </c:numCache>
            </c:numRef>
          </c:xVal>
          <c:yVal>
            <c:numRef>
              <c:f>'PSQ-3 Placebo ITT'!$KO$311:$KO$364</c:f>
              <c:numCache>
                <c:formatCode>General</c:formatCode>
                <c:ptCount val="54"/>
                <c:pt idx="0">
                  <c:v>42</c:v>
                </c:pt>
                <c:pt idx="1">
                  <c:v>42</c:v>
                </c:pt>
                <c:pt idx="2">
                  <c:v>42</c:v>
                </c:pt>
                <c:pt idx="3">
                  <c:v>151.83333333333334</c:v>
                </c:pt>
                <c:pt idx="4">
                  <c:v>299</c:v>
                </c:pt>
                <c:pt idx="5">
                  <c:v>239.75</c:v>
                </c:pt>
                <c:pt idx="6">
                  <c:v>299</c:v>
                </c:pt>
                <c:pt idx="7">
                  <c:v>299</c:v>
                </c:pt>
                <c:pt idx="8">
                  <c:v>203</c:v>
                </c:pt>
                <c:pt idx="9">
                  <c:v>151.83333333333334</c:v>
                </c:pt>
                <c:pt idx="10">
                  <c:v>151.83333333333334</c:v>
                </c:pt>
                <c:pt idx="11">
                  <c:v>203</c:v>
                </c:pt>
                <c:pt idx="12">
                  <c:v>203</c:v>
                </c:pt>
                <c:pt idx="13">
                  <c:v>203</c:v>
                </c:pt>
                <c:pt idx="14">
                  <c:v>203</c:v>
                </c:pt>
                <c:pt idx="15">
                  <c:v>239.75</c:v>
                </c:pt>
                <c:pt idx="16">
                  <c:v>239.75</c:v>
                </c:pt>
                <c:pt idx="17">
                  <c:v>203</c:v>
                </c:pt>
                <c:pt idx="18">
                  <c:v>11</c:v>
                </c:pt>
                <c:pt idx="19">
                  <c:v>11</c:v>
                </c:pt>
                <c:pt idx="20">
                  <c:v>11</c:v>
                </c:pt>
                <c:pt idx="21">
                  <c:v>141.91666666666669</c:v>
                </c:pt>
                <c:pt idx="22">
                  <c:v>291</c:v>
                </c:pt>
                <c:pt idx="23">
                  <c:v>233.75</c:v>
                </c:pt>
                <c:pt idx="24">
                  <c:v>291</c:v>
                </c:pt>
                <c:pt idx="25">
                  <c:v>291</c:v>
                </c:pt>
                <c:pt idx="26">
                  <c:v>183</c:v>
                </c:pt>
                <c:pt idx="27">
                  <c:v>141.91666666666669</c:v>
                </c:pt>
                <c:pt idx="28">
                  <c:v>141.91666666666669</c:v>
                </c:pt>
                <c:pt idx="29">
                  <c:v>183</c:v>
                </c:pt>
                <c:pt idx="30">
                  <c:v>183</c:v>
                </c:pt>
                <c:pt idx="31">
                  <c:v>183</c:v>
                </c:pt>
                <c:pt idx="32">
                  <c:v>183</c:v>
                </c:pt>
                <c:pt idx="33">
                  <c:v>233.75</c:v>
                </c:pt>
                <c:pt idx="34">
                  <c:v>233.75</c:v>
                </c:pt>
                <c:pt idx="35">
                  <c:v>183</c:v>
                </c:pt>
                <c:pt idx="36">
                  <c:v>29</c:v>
                </c:pt>
                <c:pt idx="37">
                  <c:v>29</c:v>
                </c:pt>
                <c:pt idx="38">
                  <c:v>29</c:v>
                </c:pt>
                <c:pt idx="39">
                  <c:v>131</c:v>
                </c:pt>
                <c:pt idx="40">
                  <c:v>293</c:v>
                </c:pt>
                <c:pt idx="41">
                  <c:v>217.50000000000003</c:v>
                </c:pt>
                <c:pt idx="42">
                  <c:v>293</c:v>
                </c:pt>
                <c:pt idx="43">
                  <c:v>293</c:v>
                </c:pt>
                <c:pt idx="44">
                  <c:v>187</c:v>
                </c:pt>
                <c:pt idx="45">
                  <c:v>131</c:v>
                </c:pt>
                <c:pt idx="46">
                  <c:v>131</c:v>
                </c:pt>
                <c:pt idx="47">
                  <c:v>187</c:v>
                </c:pt>
                <c:pt idx="48">
                  <c:v>187</c:v>
                </c:pt>
                <c:pt idx="49">
                  <c:v>187</c:v>
                </c:pt>
                <c:pt idx="50">
                  <c:v>187</c:v>
                </c:pt>
                <c:pt idx="51">
                  <c:v>217.50000000000003</c:v>
                </c:pt>
                <c:pt idx="52">
                  <c:v>217.50000000000003</c:v>
                </c:pt>
                <c:pt idx="53">
                  <c:v>187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1-6E25-459D-8C9E-0FBCDB1A9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2491968"/>
        <c:axId val="1989009568"/>
      </c:scatterChart>
      <c:valAx>
        <c:axId val="552491968"/>
        <c:scaling>
          <c:orientation val="minMax"/>
          <c:max val="3"/>
          <c:min val="0"/>
        </c:scaling>
        <c:delete val="1"/>
        <c:axPos val="b"/>
        <c:numFmt formatCode="General" sourceLinked="0"/>
        <c:majorTickMark val="out"/>
        <c:minorTickMark val="none"/>
        <c:tickLblPos val="nextTo"/>
        <c:crossAx val="1989009568"/>
        <c:crosses val="min"/>
        <c:crossBetween val="midCat"/>
        <c:majorUnit val="1"/>
        <c:minorUnit val="1"/>
      </c:valAx>
      <c:valAx>
        <c:axId val="1989009568"/>
        <c:scaling>
          <c:orientation val="minMax"/>
          <c:max val="300"/>
          <c:min val="0"/>
        </c:scaling>
        <c:delete val="1"/>
        <c:axPos val="l"/>
        <c:numFmt formatCode="General" sourceLinked="0"/>
        <c:majorTickMark val="out"/>
        <c:minorTickMark val="out"/>
        <c:tickLblPos val="nextTo"/>
        <c:crossAx val="552491968"/>
        <c:crosses val="min"/>
        <c:crossBetween val="midCat"/>
        <c:majorUnit val="50"/>
        <c:minorUnit val="25"/>
      </c:valAx>
      <c:valAx>
        <c:axId val="1988996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88993728"/>
        <c:crosses val="min"/>
        <c:crossBetween val="between"/>
      </c:valAx>
      <c:catAx>
        <c:axId val="1988993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88996608"/>
        <c:crosses val="min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943396226415119E-2"/>
          <c:y val="2.5089605734767026E-2"/>
          <c:w val="0.90566037735849059"/>
          <c:h val="0.86021505376344087"/>
        </c:manualLayout>
      </c:layout>
      <c:barChart>
        <c:barDir val="col"/>
        <c:grouping val="stacked"/>
        <c:varyColors val="0"/>
        <c:ser>
          <c:idx val="5"/>
          <c:order val="3"/>
          <c:tx>
            <c:v>Axis labels</c:v>
          </c:tx>
          <c:spPr>
            <a:solidFill>
              <a:schemeClr val="accent2">
                <a:tint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'PSQI Melatonin ITT'!$KO$434:$KO$436</c:f>
              <c:strCache>
                <c:ptCount val="3"/>
                <c:pt idx="0">
                  <c:v>Visit 1</c:v>
                </c:pt>
                <c:pt idx="1">
                  <c:v>Visit 2</c:v>
                </c:pt>
                <c:pt idx="2">
                  <c:v>Visit 3</c:v>
                </c:pt>
              </c:strCache>
            </c:strRef>
          </c:cat>
          <c:val>
            <c:numRef>
              <c:f>'PSQI Melatonin ITT'!$KO$431:$KO$433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D6-4117-A2B0-4FCE793A7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989001888"/>
        <c:axId val="1988983648"/>
      </c:barChart>
      <c:scatterChart>
        <c:scatterStyle val="lineMarker"/>
        <c:varyColors val="0"/>
        <c:ser>
          <c:idx val="0"/>
          <c:order val="0"/>
          <c:tx>
            <c:v/>
          </c:tx>
          <c:spPr>
            <a:ln w="19050" cap="rnd" cmpd="sng" algn="ctr">
              <a:noFill/>
              <a:prstDash val="solid"/>
              <a:round/>
            </a:ln>
            <a:effectLst/>
          </c:spPr>
          <c:marker>
            <c:symbol val="none"/>
          </c:marker>
          <c:smooth val="0"/>
          <c:extLst>
            <c:ext xmlns:c16="http://schemas.microsoft.com/office/drawing/2014/chart" uri="{C3380CC4-5D6E-409C-BE32-E72D297353CC}">
              <c16:uniqueId val="{00000001-55D6-4117-A2B0-4FCE793A7AAE}"/>
            </c:ext>
          </c:extLst>
        </c:ser>
        <c:ser>
          <c:idx val="1"/>
          <c:order val="1"/>
          <c:tx>
            <c:v/>
          </c:tx>
          <c:spPr>
            <a:ln w="19050" cap="rnd" cmpd="sng" algn="ctr">
              <a:noFill/>
              <a:prstDash val="solid"/>
              <a:round/>
            </a:ln>
            <a:effectLst/>
          </c:spPr>
          <c:marker>
            <c:symbol val="square"/>
            <c:size val="4"/>
            <c:spPr>
              <a:solidFill>
                <a:schemeClr val="accent2">
                  <a:shade val="70000"/>
                </a:schemeClr>
              </a:solidFill>
              <a:ln w="6350" cap="flat" cmpd="sng" algn="ctr">
                <a:solidFill>
                  <a:schemeClr val="accent2">
                    <a:shade val="70000"/>
                  </a:schemeClr>
                </a:solidFill>
                <a:prstDash val="solid"/>
                <a:round/>
              </a:ln>
              <a:effectLst/>
            </c:spPr>
          </c:marker>
          <c:xVal>
            <c:numRef>
              <c:f>'PSQI Melatonin ITT'!$KO$162:$KO$322</c:f>
              <c:numCache>
                <c:formatCode>General</c:formatCode>
                <c:ptCount val="161"/>
                <c:pt idx="0">
                  <c:v>0.51640296304429945</c:v>
                </c:pt>
                <c:pt idx="1">
                  <c:v>0.54525948850712735</c:v>
                </c:pt>
                <c:pt idx="2">
                  <c:v>0.52727155997615405</c:v>
                </c:pt>
                <c:pt idx="3">
                  <c:v>0.50027867318576758</c:v>
                </c:pt>
                <c:pt idx="4">
                  <c:v>0.46401758092554901</c:v>
                </c:pt>
                <c:pt idx="5">
                  <c:v>0.50028920433125301</c:v>
                </c:pt>
                <c:pt idx="6">
                  <c:v>0.59481133321772561</c:v>
                </c:pt>
                <c:pt idx="7">
                  <c:v>0.4997261722349976</c:v>
                </c:pt>
                <c:pt idx="8">
                  <c:v>0.65425923513126505</c:v>
                </c:pt>
                <c:pt idx="9">
                  <c:v>0.48358566486827892</c:v>
                </c:pt>
                <c:pt idx="10">
                  <c:v>0.48723642922341509</c:v>
                </c:pt>
                <c:pt idx="11">
                  <c:v>0.49995054015950285</c:v>
                </c:pt>
                <c:pt idx="12">
                  <c:v>0.5033067866201737</c:v>
                </c:pt>
                <c:pt idx="13">
                  <c:v>0.4999598590818965</c:v>
                </c:pt>
                <c:pt idx="14">
                  <c:v>0.65876150182472382</c:v>
                </c:pt>
                <c:pt idx="15">
                  <c:v>0.3532861400905225</c:v>
                </c:pt>
                <c:pt idx="16">
                  <c:v>0.56739886141824414</c:v>
                </c:pt>
                <c:pt idx="17">
                  <c:v>0.67215677713534316</c:v>
                </c:pt>
                <c:pt idx="18">
                  <c:v>0.50787857804841441</c:v>
                </c:pt>
                <c:pt idx="19">
                  <c:v>0.49097219518337942</c:v>
                </c:pt>
                <c:pt idx="20">
                  <c:v>0.54508110279202227</c:v>
                </c:pt>
                <c:pt idx="21">
                  <c:v>0.55972097481368088</c:v>
                </c:pt>
                <c:pt idx="22">
                  <c:v>0.66858989043875194</c:v>
                </c:pt>
                <c:pt idx="23">
                  <c:v>0.35539237933179041</c:v>
                </c:pt>
                <c:pt idx="24">
                  <c:v>0.51132158650428339</c:v>
                </c:pt>
                <c:pt idx="25">
                  <c:v>0.50002572034236381</c:v>
                </c:pt>
                <c:pt idx="26">
                  <c:v>0.6158031841440631</c:v>
                </c:pt>
                <c:pt idx="27">
                  <c:v>0.50935480319991888</c:v>
                </c:pt>
                <c:pt idx="28">
                  <c:v>0.50014533240743408</c:v>
                </c:pt>
                <c:pt idx="29">
                  <c:v>0.39588928405658119</c:v>
                </c:pt>
                <c:pt idx="30">
                  <c:v>0.4566179910097834</c:v>
                </c:pt>
                <c:pt idx="31">
                  <c:v>0.49985599178102402</c:v>
                </c:pt>
                <c:pt idx="32">
                  <c:v>0.48818102303248057</c:v>
                </c:pt>
                <c:pt idx="33">
                  <c:v>0.66516033748207271</c:v>
                </c:pt>
                <c:pt idx="34">
                  <c:v>0.50411570411462714</c:v>
                </c:pt>
                <c:pt idx="35">
                  <c:v>0.52575622146000078</c:v>
                </c:pt>
                <c:pt idx="36">
                  <c:v>0.35331172630118046</c:v>
                </c:pt>
                <c:pt idx="37">
                  <c:v>0.49761336042402354</c:v>
                </c:pt>
                <c:pt idx="38">
                  <c:v>0.49453340865885159</c:v>
                </c:pt>
                <c:pt idx="39">
                  <c:v>0.63559413571364964</c:v>
                </c:pt>
                <c:pt idx="40">
                  <c:v>0.5000001911381764</c:v>
                </c:pt>
                <c:pt idx="41">
                  <c:v>0.51426890807357617</c:v>
                </c:pt>
                <c:pt idx="42">
                  <c:v>0.42163632962342945</c:v>
                </c:pt>
                <c:pt idx="43">
                  <c:v>0.48353055489236402</c:v>
                </c:pt>
                <c:pt idx="44">
                  <c:v>0.5955634995868615</c:v>
                </c:pt>
                <c:pt idx="45">
                  <c:v>0.53627652412183036</c:v>
                </c:pt>
                <c:pt idx="46">
                  <c:v>0.49388388186231841</c:v>
                </c:pt>
                <c:pt idx="47">
                  <c:v>0.49988901633349692</c:v>
                </c:pt>
                <c:pt idx="48">
                  <c:v>0.43760281291137343</c:v>
                </c:pt>
                <c:pt idx="49">
                  <c:v>0.46934246039447447</c:v>
                </c:pt>
                <c:pt idx="50">
                  <c:v>0.49896994227288605</c:v>
                </c:pt>
                <c:pt idx="51">
                  <c:v>0.51482181853027154</c:v>
                </c:pt>
                <c:pt idx="52">
                  <c:v>0.5024372218371439</c:v>
                </c:pt>
                <c:pt idx="53">
                  <c:v>0.49999753280722919</c:v>
                </c:pt>
                <c:pt idx="54">
                  <c:v>0.45977791856080424</c:v>
                </c:pt>
                <c:pt idx="55">
                  <c:v>1.5164029630442994</c:v>
                </c:pt>
                <c:pt idx="56">
                  <c:v>1.5452594885071274</c:v>
                </c:pt>
                <c:pt idx="57">
                  <c:v>1.5272715599761539</c:v>
                </c:pt>
                <c:pt idx="58">
                  <c:v>1.5002786731857676</c:v>
                </c:pt>
                <c:pt idx="59">
                  <c:v>1.4640175809255489</c:v>
                </c:pt>
                <c:pt idx="60">
                  <c:v>1.500289204331253</c:v>
                </c:pt>
                <c:pt idx="61">
                  <c:v>1.5948113332177256</c:v>
                </c:pt>
                <c:pt idx="62">
                  <c:v>1.4997261722349977</c:v>
                </c:pt>
                <c:pt idx="63">
                  <c:v>1.654259235131265</c:v>
                </c:pt>
                <c:pt idx="64">
                  <c:v>1.483585664868279</c:v>
                </c:pt>
                <c:pt idx="65">
                  <c:v>1.487236429223415</c:v>
                </c:pt>
                <c:pt idx="66">
                  <c:v>1.4999505401595028</c:v>
                </c:pt>
                <c:pt idx="67">
                  <c:v>1.5033067866201737</c:v>
                </c:pt>
                <c:pt idx="68">
                  <c:v>1.4999598590818966</c:v>
                </c:pt>
                <c:pt idx="69">
                  <c:v>1.6587615018247237</c:v>
                </c:pt>
                <c:pt idx="70">
                  <c:v>1.3532861400905225</c:v>
                </c:pt>
                <c:pt idx="71">
                  <c:v>1.5673988614182441</c:v>
                </c:pt>
                <c:pt idx="72">
                  <c:v>1.6721567771353432</c:v>
                </c:pt>
                <c:pt idx="73">
                  <c:v>1.5078785780484143</c:v>
                </c:pt>
                <c:pt idx="74">
                  <c:v>1.4909721951833794</c:v>
                </c:pt>
                <c:pt idx="75">
                  <c:v>1.5450811027920224</c:v>
                </c:pt>
                <c:pt idx="76">
                  <c:v>1.5597209748136809</c:v>
                </c:pt>
                <c:pt idx="77">
                  <c:v>1.6685898904387519</c:v>
                </c:pt>
                <c:pt idx="78">
                  <c:v>1.3553923793317904</c:v>
                </c:pt>
                <c:pt idx="79">
                  <c:v>1.5113215865042835</c:v>
                </c:pt>
                <c:pt idx="80">
                  <c:v>1.5000257203423639</c:v>
                </c:pt>
                <c:pt idx="81">
                  <c:v>1.6158031841440632</c:v>
                </c:pt>
                <c:pt idx="82">
                  <c:v>1.5093548031999189</c:v>
                </c:pt>
                <c:pt idx="83">
                  <c:v>1.5001453324074341</c:v>
                </c:pt>
                <c:pt idx="84">
                  <c:v>1.3958892840565813</c:v>
                </c:pt>
                <c:pt idx="85">
                  <c:v>1.4566179910097834</c:v>
                </c:pt>
                <c:pt idx="86">
                  <c:v>1.4998559917810241</c:v>
                </c:pt>
                <c:pt idx="87">
                  <c:v>1.4881810230324806</c:v>
                </c:pt>
                <c:pt idx="88">
                  <c:v>1.6651603374820727</c:v>
                </c:pt>
                <c:pt idx="89">
                  <c:v>1.5041157041146271</c:v>
                </c:pt>
                <c:pt idx="90">
                  <c:v>1.5257562214600007</c:v>
                </c:pt>
                <c:pt idx="91">
                  <c:v>1.3533117263011805</c:v>
                </c:pt>
                <c:pt idx="92">
                  <c:v>1.4976133604240236</c:v>
                </c:pt>
                <c:pt idx="93">
                  <c:v>1.4945334086588515</c:v>
                </c:pt>
                <c:pt idx="94">
                  <c:v>1.6355941357136496</c:v>
                </c:pt>
                <c:pt idx="95">
                  <c:v>1.5000001911381764</c:v>
                </c:pt>
                <c:pt idx="96">
                  <c:v>1.5142689080735763</c:v>
                </c:pt>
                <c:pt idx="97">
                  <c:v>1.4216363296234296</c:v>
                </c:pt>
                <c:pt idx="98">
                  <c:v>1.4835305548923641</c:v>
                </c:pt>
                <c:pt idx="99">
                  <c:v>1.5955634995868615</c:v>
                </c:pt>
                <c:pt idx="100">
                  <c:v>1.5362765241218304</c:v>
                </c:pt>
                <c:pt idx="101">
                  <c:v>1.4938838818623184</c:v>
                </c:pt>
                <c:pt idx="102">
                  <c:v>1.4998890163334968</c:v>
                </c:pt>
                <c:pt idx="103">
                  <c:v>1.4376028129113734</c:v>
                </c:pt>
                <c:pt idx="104">
                  <c:v>1.4693424603944745</c:v>
                </c:pt>
                <c:pt idx="105">
                  <c:v>1.4989699422728862</c:v>
                </c:pt>
                <c:pt idx="106">
                  <c:v>1.5148218185302715</c:v>
                </c:pt>
                <c:pt idx="107">
                  <c:v>1.502437221837144</c:v>
                </c:pt>
                <c:pt idx="108">
                  <c:v>1.4999975328072293</c:v>
                </c:pt>
                <c:pt idx="109">
                  <c:v>2.5164029630442992</c:v>
                </c:pt>
                <c:pt idx="110">
                  <c:v>2.5452594885071274</c:v>
                </c:pt>
                <c:pt idx="111">
                  <c:v>2.5272715599761542</c:v>
                </c:pt>
                <c:pt idx="112">
                  <c:v>2.5002786731857678</c:v>
                </c:pt>
                <c:pt idx="113">
                  <c:v>2.4640175809255491</c:v>
                </c:pt>
                <c:pt idx="114">
                  <c:v>2.5002892043312528</c:v>
                </c:pt>
                <c:pt idx="115">
                  <c:v>2.5948113332177254</c:v>
                </c:pt>
                <c:pt idx="116">
                  <c:v>2.4997261722349977</c:v>
                </c:pt>
                <c:pt idx="117">
                  <c:v>2.6542592351312653</c:v>
                </c:pt>
                <c:pt idx="118">
                  <c:v>2.4835856648682788</c:v>
                </c:pt>
                <c:pt idx="119">
                  <c:v>2.4872364292234153</c:v>
                </c:pt>
                <c:pt idx="120">
                  <c:v>2.499950540159503</c:v>
                </c:pt>
                <c:pt idx="121">
                  <c:v>2.5033067866201737</c:v>
                </c:pt>
                <c:pt idx="122">
                  <c:v>2.4999598590818963</c:v>
                </c:pt>
                <c:pt idx="123">
                  <c:v>2.6587615018247237</c:v>
                </c:pt>
                <c:pt idx="124">
                  <c:v>2.3532861400905225</c:v>
                </c:pt>
                <c:pt idx="125">
                  <c:v>2.5673988614182441</c:v>
                </c:pt>
                <c:pt idx="126">
                  <c:v>2.6721567771353429</c:v>
                </c:pt>
                <c:pt idx="127">
                  <c:v>2.5078785780484143</c:v>
                </c:pt>
                <c:pt idx="128">
                  <c:v>2.4909721951833794</c:v>
                </c:pt>
                <c:pt idx="129">
                  <c:v>2.5450811027920222</c:v>
                </c:pt>
                <c:pt idx="130">
                  <c:v>2.5597209748136809</c:v>
                </c:pt>
                <c:pt idx="131">
                  <c:v>2.6685898904387519</c:v>
                </c:pt>
                <c:pt idx="132">
                  <c:v>2.3553923793317906</c:v>
                </c:pt>
                <c:pt idx="133">
                  <c:v>2.5113215865042835</c:v>
                </c:pt>
                <c:pt idx="134">
                  <c:v>2.5000257203423639</c:v>
                </c:pt>
                <c:pt idx="135">
                  <c:v>2.6158031841440632</c:v>
                </c:pt>
                <c:pt idx="136">
                  <c:v>2.5093548031999191</c:v>
                </c:pt>
                <c:pt idx="137">
                  <c:v>2.5001453324074339</c:v>
                </c:pt>
                <c:pt idx="138">
                  <c:v>2.3958892840565813</c:v>
                </c:pt>
                <c:pt idx="139">
                  <c:v>2.4566179910097836</c:v>
                </c:pt>
                <c:pt idx="140">
                  <c:v>2.4998559917810241</c:v>
                </c:pt>
                <c:pt idx="141">
                  <c:v>2.4881810230324803</c:v>
                </c:pt>
                <c:pt idx="142">
                  <c:v>2.6651603374820727</c:v>
                </c:pt>
                <c:pt idx="143">
                  <c:v>2.5041157041146271</c:v>
                </c:pt>
                <c:pt idx="144">
                  <c:v>2.5257562214600009</c:v>
                </c:pt>
                <c:pt idx="145">
                  <c:v>2.3533117263011802</c:v>
                </c:pt>
                <c:pt idx="146">
                  <c:v>2.4976133604240234</c:v>
                </c:pt>
                <c:pt idx="147">
                  <c:v>2.4945334086588518</c:v>
                </c:pt>
                <c:pt idx="148">
                  <c:v>2.6355941357136494</c:v>
                </c:pt>
                <c:pt idx="149">
                  <c:v>2.5000001911381764</c:v>
                </c:pt>
                <c:pt idx="150">
                  <c:v>2.5142689080735763</c:v>
                </c:pt>
                <c:pt idx="151">
                  <c:v>2.4216363296234293</c:v>
                </c:pt>
                <c:pt idx="152">
                  <c:v>2.4835305548923641</c:v>
                </c:pt>
                <c:pt idx="153">
                  <c:v>2.5955634995868615</c:v>
                </c:pt>
                <c:pt idx="154">
                  <c:v>2.5362765241218304</c:v>
                </c:pt>
                <c:pt idx="155">
                  <c:v>2.4938838818623186</c:v>
                </c:pt>
                <c:pt idx="156">
                  <c:v>2.4998890163334968</c:v>
                </c:pt>
                <c:pt idx="157">
                  <c:v>2.4376028129113734</c:v>
                </c:pt>
                <c:pt idx="158">
                  <c:v>2.4693424603944742</c:v>
                </c:pt>
                <c:pt idx="159">
                  <c:v>2.4989699422728862</c:v>
                </c:pt>
                <c:pt idx="160">
                  <c:v>2.5148218185302715</c:v>
                </c:pt>
              </c:numCache>
            </c:numRef>
          </c:xVal>
          <c:yVal>
            <c:numRef>
              <c:f>'PSQI Melatonin ITT'!$KO$1:$KO$161</c:f>
              <c:numCache>
                <c:formatCode>General</c:formatCode>
                <c:ptCount val="161"/>
                <c:pt idx="0">
                  <c:v>14</c:v>
                </c:pt>
                <c:pt idx="1">
                  <c:v>15</c:v>
                </c:pt>
                <c:pt idx="2">
                  <c:v>15</c:v>
                </c:pt>
                <c:pt idx="3">
                  <c:v>8</c:v>
                </c:pt>
                <c:pt idx="4">
                  <c:v>17</c:v>
                </c:pt>
                <c:pt idx="5">
                  <c:v>11</c:v>
                </c:pt>
                <c:pt idx="6">
                  <c:v>4</c:v>
                </c:pt>
                <c:pt idx="7">
                  <c:v>17</c:v>
                </c:pt>
                <c:pt idx="8">
                  <c:v>12</c:v>
                </c:pt>
                <c:pt idx="9">
                  <c:v>15</c:v>
                </c:pt>
                <c:pt idx="10">
                  <c:v>16</c:v>
                </c:pt>
                <c:pt idx="11">
                  <c:v>9</c:v>
                </c:pt>
                <c:pt idx="12">
                  <c:v>14</c:v>
                </c:pt>
                <c:pt idx="13">
                  <c:v>10</c:v>
                </c:pt>
                <c:pt idx="14">
                  <c:v>12</c:v>
                </c:pt>
                <c:pt idx="15">
                  <c:v>15</c:v>
                </c:pt>
                <c:pt idx="16">
                  <c:v>16</c:v>
                </c:pt>
                <c:pt idx="17">
                  <c:v>10</c:v>
                </c:pt>
                <c:pt idx="18">
                  <c:v>7</c:v>
                </c:pt>
                <c:pt idx="19">
                  <c:v>8</c:v>
                </c:pt>
                <c:pt idx="20">
                  <c:v>15</c:v>
                </c:pt>
                <c:pt idx="21">
                  <c:v>13</c:v>
                </c:pt>
                <c:pt idx="22">
                  <c:v>12</c:v>
                </c:pt>
                <c:pt idx="23">
                  <c:v>14</c:v>
                </c:pt>
                <c:pt idx="24">
                  <c:v>13</c:v>
                </c:pt>
                <c:pt idx="25">
                  <c:v>7</c:v>
                </c:pt>
                <c:pt idx="26">
                  <c:v>12</c:v>
                </c:pt>
                <c:pt idx="27">
                  <c:v>7</c:v>
                </c:pt>
                <c:pt idx="28">
                  <c:v>12</c:v>
                </c:pt>
                <c:pt idx="29">
                  <c:v>15</c:v>
                </c:pt>
                <c:pt idx="30">
                  <c:v>6</c:v>
                </c:pt>
                <c:pt idx="31">
                  <c:v>6</c:v>
                </c:pt>
                <c:pt idx="32">
                  <c:v>14</c:v>
                </c:pt>
                <c:pt idx="33">
                  <c:v>16</c:v>
                </c:pt>
                <c:pt idx="34">
                  <c:v>10</c:v>
                </c:pt>
                <c:pt idx="35">
                  <c:v>11</c:v>
                </c:pt>
                <c:pt idx="36">
                  <c:v>11</c:v>
                </c:pt>
                <c:pt idx="37">
                  <c:v>13</c:v>
                </c:pt>
                <c:pt idx="38">
                  <c:v>10</c:v>
                </c:pt>
                <c:pt idx="39">
                  <c:v>14</c:v>
                </c:pt>
                <c:pt idx="40">
                  <c:v>6</c:v>
                </c:pt>
                <c:pt idx="41">
                  <c:v>15</c:v>
                </c:pt>
                <c:pt idx="42">
                  <c:v>12</c:v>
                </c:pt>
                <c:pt idx="43">
                  <c:v>6</c:v>
                </c:pt>
                <c:pt idx="44">
                  <c:v>15</c:v>
                </c:pt>
                <c:pt idx="45">
                  <c:v>14</c:v>
                </c:pt>
                <c:pt idx="46">
                  <c:v>9</c:v>
                </c:pt>
                <c:pt idx="47">
                  <c:v>11</c:v>
                </c:pt>
                <c:pt idx="48">
                  <c:v>15</c:v>
                </c:pt>
                <c:pt idx="49">
                  <c:v>12</c:v>
                </c:pt>
                <c:pt idx="50">
                  <c:v>15</c:v>
                </c:pt>
                <c:pt idx="51">
                  <c:v>7</c:v>
                </c:pt>
                <c:pt idx="52">
                  <c:v>15</c:v>
                </c:pt>
                <c:pt idx="53">
                  <c:v>12</c:v>
                </c:pt>
                <c:pt idx="54">
                  <c:v>12</c:v>
                </c:pt>
                <c:pt idx="55">
                  <c:v>8</c:v>
                </c:pt>
                <c:pt idx="56">
                  <c:v>13</c:v>
                </c:pt>
                <c:pt idx="57">
                  <c:v>8</c:v>
                </c:pt>
                <c:pt idx="58">
                  <c:v>6</c:v>
                </c:pt>
                <c:pt idx="59">
                  <c:v>13</c:v>
                </c:pt>
                <c:pt idx="60">
                  <c:v>11</c:v>
                </c:pt>
                <c:pt idx="61">
                  <c:v>5</c:v>
                </c:pt>
                <c:pt idx="62">
                  <c:v>16</c:v>
                </c:pt>
                <c:pt idx="63">
                  <c:v>12</c:v>
                </c:pt>
                <c:pt idx="64">
                  <c:v>14</c:v>
                </c:pt>
                <c:pt idx="65">
                  <c:v>16</c:v>
                </c:pt>
                <c:pt idx="66">
                  <c:v>6</c:v>
                </c:pt>
                <c:pt idx="67">
                  <c:v>14</c:v>
                </c:pt>
                <c:pt idx="68">
                  <c:v>12</c:v>
                </c:pt>
                <c:pt idx="69">
                  <c:v>7</c:v>
                </c:pt>
                <c:pt idx="70">
                  <c:v>15</c:v>
                </c:pt>
                <c:pt idx="71">
                  <c:v>13</c:v>
                </c:pt>
                <c:pt idx="72">
                  <c:v>14</c:v>
                </c:pt>
                <c:pt idx="73">
                  <c:v>8</c:v>
                </c:pt>
                <c:pt idx="74">
                  <c:v>11</c:v>
                </c:pt>
                <c:pt idx="75">
                  <c:v>13</c:v>
                </c:pt>
                <c:pt idx="76">
                  <c:v>7</c:v>
                </c:pt>
                <c:pt idx="77">
                  <c:v>12</c:v>
                </c:pt>
                <c:pt idx="78">
                  <c:v>10</c:v>
                </c:pt>
                <c:pt idx="79">
                  <c:v>6</c:v>
                </c:pt>
                <c:pt idx="80">
                  <c:v>11</c:v>
                </c:pt>
                <c:pt idx="81">
                  <c:v>4</c:v>
                </c:pt>
                <c:pt idx="82">
                  <c:v>9</c:v>
                </c:pt>
                <c:pt idx="83">
                  <c:v>7</c:v>
                </c:pt>
                <c:pt idx="84">
                  <c:v>8</c:v>
                </c:pt>
                <c:pt idx="85">
                  <c:v>4</c:v>
                </c:pt>
                <c:pt idx="86">
                  <c:v>8</c:v>
                </c:pt>
                <c:pt idx="87">
                  <c:v>17</c:v>
                </c:pt>
                <c:pt idx="88">
                  <c:v>7</c:v>
                </c:pt>
                <c:pt idx="89">
                  <c:v>8</c:v>
                </c:pt>
                <c:pt idx="90">
                  <c:v>8</c:v>
                </c:pt>
                <c:pt idx="91">
                  <c:v>12</c:v>
                </c:pt>
                <c:pt idx="92">
                  <c:v>11</c:v>
                </c:pt>
                <c:pt idx="93">
                  <c:v>8</c:v>
                </c:pt>
                <c:pt idx="94">
                  <c:v>4</c:v>
                </c:pt>
                <c:pt idx="95">
                  <c:v>12</c:v>
                </c:pt>
                <c:pt idx="96">
                  <c:v>12</c:v>
                </c:pt>
                <c:pt idx="97">
                  <c:v>5</c:v>
                </c:pt>
                <c:pt idx="98">
                  <c:v>11</c:v>
                </c:pt>
                <c:pt idx="99">
                  <c:v>14</c:v>
                </c:pt>
                <c:pt idx="100">
                  <c:v>3</c:v>
                </c:pt>
                <c:pt idx="101">
                  <c:v>10</c:v>
                </c:pt>
                <c:pt idx="102">
                  <c:v>12</c:v>
                </c:pt>
                <c:pt idx="103">
                  <c:v>7</c:v>
                </c:pt>
                <c:pt idx="104">
                  <c:v>9</c:v>
                </c:pt>
                <c:pt idx="105">
                  <c:v>7</c:v>
                </c:pt>
                <c:pt idx="106">
                  <c:v>14</c:v>
                </c:pt>
                <c:pt idx="107">
                  <c:v>10</c:v>
                </c:pt>
                <c:pt idx="108">
                  <c:v>8</c:v>
                </c:pt>
                <c:pt idx="109">
                  <c:v>7</c:v>
                </c:pt>
                <c:pt idx="110">
                  <c:v>11</c:v>
                </c:pt>
                <c:pt idx="111">
                  <c:v>8</c:v>
                </c:pt>
                <c:pt idx="112">
                  <c:v>14</c:v>
                </c:pt>
                <c:pt idx="113">
                  <c:v>12</c:v>
                </c:pt>
                <c:pt idx="114">
                  <c:v>5</c:v>
                </c:pt>
                <c:pt idx="115">
                  <c:v>15</c:v>
                </c:pt>
                <c:pt idx="116">
                  <c:v>10</c:v>
                </c:pt>
                <c:pt idx="117">
                  <c:v>13</c:v>
                </c:pt>
                <c:pt idx="118">
                  <c:v>17</c:v>
                </c:pt>
                <c:pt idx="119">
                  <c:v>9</c:v>
                </c:pt>
                <c:pt idx="120">
                  <c:v>15</c:v>
                </c:pt>
                <c:pt idx="121">
                  <c:v>14</c:v>
                </c:pt>
                <c:pt idx="122">
                  <c:v>11</c:v>
                </c:pt>
                <c:pt idx="123">
                  <c:v>15</c:v>
                </c:pt>
                <c:pt idx="124">
                  <c:v>10</c:v>
                </c:pt>
                <c:pt idx="125">
                  <c:v>8</c:v>
                </c:pt>
                <c:pt idx="126">
                  <c:v>10</c:v>
                </c:pt>
                <c:pt idx="127">
                  <c:v>16</c:v>
                </c:pt>
                <c:pt idx="128">
                  <c:v>9</c:v>
                </c:pt>
                <c:pt idx="129">
                  <c:v>10</c:v>
                </c:pt>
                <c:pt idx="130">
                  <c:v>10</c:v>
                </c:pt>
                <c:pt idx="131">
                  <c:v>4</c:v>
                </c:pt>
                <c:pt idx="132">
                  <c:v>11</c:v>
                </c:pt>
                <c:pt idx="133">
                  <c:v>6</c:v>
                </c:pt>
                <c:pt idx="134">
                  <c:v>9</c:v>
                </c:pt>
                <c:pt idx="135">
                  <c:v>8</c:v>
                </c:pt>
                <c:pt idx="136">
                  <c:v>8</c:v>
                </c:pt>
                <c:pt idx="137">
                  <c:v>5</c:v>
                </c:pt>
                <c:pt idx="138">
                  <c:v>10</c:v>
                </c:pt>
                <c:pt idx="139">
                  <c:v>17</c:v>
                </c:pt>
                <c:pt idx="140">
                  <c:v>9</c:v>
                </c:pt>
                <c:pt idx="141">
                  <c:v>13</c:v>
                </c:pt>
                <c:pt idx="142">
                  <c:v>12</c:v>
                </c:pt>
                <c:pt idx="143">
                  <c:v>13</c:v>
                </c:pt>
                <c:pt idx="144">
                  <c:v>14</c:v>
                </c:pt>
                <c:pt idx="145">
                  <c:v>7</c:v>
                </c:pt>
                <c:pt idx="146">
                  <c:v>6</c:v>
                </c:pt>
                <c:pt idx="147">
                  <c:v>15</c:v>
                </c:pt>
                <c:pt idx="148">
                  <c:v>10</c:v>
                </c:pt>
                <c:pt idx="149">
                  <c:v>5</c:v>
                </c:pt>
                <c:pt idx="150">
                  <c:v>11</c:v>
                </c:pt>
                <c:pt idx="151">
                  <c:v>13</c:v>
                </c:pt>
                <c:pt idx="152">
                  <c:v>11</c:v>
                </c:pt>
                <c:pt idx="153">
                  <c:v>9</c:v>
                </c:pt>
                <c:pt idx="154">
                  <c:v>10</c:v>
                </c:pt>
                <c:pt idx="155">
                  <c:v>7</c:v>
                </c:pt>
                <c:pt idx="156">
                  <c:v>12</c:v>
                </c:pt>
                <c:pt idx="157">
                  <c:v>10</c:v>
                </c:pt>
                <c:pt idx="158">
                  <c:v>12</c:v>
                </c:pt>
                <c:pt idx="159">
                  <c:v>10</c:v>
                </c:pt>
                <c:pt idx="160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5D6-4117-A2B0-4FCE793A7AAE}"/>
            </c:ext>
          </c:extLst>
        </c:ser>
        <c:ser>
          <c:idx val="4"/>
          <c:order val="2"/>
          <c:tx>
            <c:v>Skeletal box plot</c:v>
          </c:tx>
          <c:spPr>
            <a:ln w="19050" cap="rnd" cmpd="sng" algn="ctr">
              <a:solidFill>
                <a:schemeClr val="accent2">
                  <a:tint val="7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55D6-4117-A2B0-4FCE793A7AAE}"/>
              </c:ext>
            </c:extLst>
          </c:dPt>
          <c:dPt>
            <c:idx val="4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55D6-4117-A2B0-4FCE793A7AAE}"/>
              </c:ext>
            </c:extLst>
          </c:dPt>
          <c:dPt>
            <c:idx val="6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55D6-4117-A2B0-4FCE793A7AAE}"/>
              </c:ext>
            </c:extLst>
          </c:dPt>
          <c:dPt>
            <c:idx val="8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55D6-4117-A2B0-4FCE793A7AAE}"/>
              </c:ext>
            </c:extLst>
          </c:dPt>
          <c:dPt>
            <c:idx val="1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55D6-4117-A2B0-4FCE793A7AAE}"/>
              </c:ext>
            </c:extLst>
          </c:dPt>
          <c:dPt>
            <c:idx val="13"/>
            <c:bubble3D val="0"/>
            <c:spPr>
              <a:ln w="19050" cap="rnd" cmpd="sng" algn="ctr">
                <a:solidFill>
                  <a:schemeClr val="accent2">
                    <a:tint val="7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55D6-4117-A2B0-4FCE793A7AAE}"/>
              </c:ext>
            </c:extLst>
          </c:dPt>
          <c:dPt>
            <c:idx val="14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55D6-4117-A2B0-4FCE793A7AAE}"/>
              </c:ext>
            </c:extLst>
          </c:dPt>
          <c:dPt>
            <c:idx val="18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55D6-4117-A2B0-4FCE793A7AAE}"/>
              </c:ext>
            </c:extLst>
          </c:dPt>
          <c:dPt>
            <c:idx val="20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55D6-4117-A2B0-4FCE793A7AAE}"/>
              </c:ext>
            </c:extLst>
          </c:dPt>
          <c:dPt>
            <c:idx val="2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6-55D6-4117-A2B0-4FCE793A7AAE}"/>
              </c:ext>
            </c:extLst>
          </c:dPt>
          <c:dPt>
            <c:idx val="24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8-55D6-4117-A2B0-4FCE793A7AAE}"/>
              </c:ext>
            </c:extLst>
          </c:dPt>
          <c:dPt>
            <c:idx val="26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A-55D6-4117-A2B0-4FCE793A7AAE}"/>
              </c:ext>
            </c:extLst>
          </c:dPt>
          <c:dPt>
            <c:idx val="30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C-55D6-4117-A2B0-4FCE793A7AAE}"/>
              </c:ext>
            </c:extLst>
          </c:dPt>
          <c:dPt>
            <c:idx val="31"/>
            <c:bubble3D val="0"/>
            <c:spPr>
              <a:ln w="19050" cap="rnd" cmpd="sng" algn="ctr">
                <a:solidFill>
                  <a:schemeClr val="accent2">
                    <a:tint val="7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E-55D6-4117-A2B0-4FCE793A7AAE}"/>
              </c:ext>
            </c:extLst>
          </c:dPt>
          <c:dPt>
            <c:idx val="3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0-55D6-4117-A2B0-4FCE793A7AAE}"/>
              </c:ext>
            </c:extLst>
          </c:dPt>
          <c:dPt>
            <c:idx val="36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2-55D6-4117-A2B0-4FCE793A7AAE}"/>
              </c:ext>
            </c:extLst>
          </c:dPt>
          <c:dPt>
            <c:idx val="38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4-55D6-4117-A2B0-4FCE793A7AAE}"/>
              </c:ext>
            </c:extLst>
          </c:dPt>
          <c:dPt>
            <c:idx val="40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6-55D6-4117-A2B0-4FCE793A7AAE}"/>
              </c:ext>
            </c:extLst>
          </c:dPt>
          <c:dPt>
            <c:idx val="4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8-55D6-4117-A2B0-4FCE793A7AAE}"/>
              </c:ext>
            </c:extLst>
          </c:dPt>
          <c:dPt>
            <c:idx val="44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A-55D6-4117-A2B0-4FCE793A7AAE}"/>
              </c:ext>
            </c:extLst>
          </c:dPt>
          <c:dPt>
            <c:idx val="48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C-55D6-4117-A2B0-4FCE793A7AAE}"/>
              </c:ext>
            </c:extLst>
          </c:dPt>
          <c:dPt>
            <c:idx val="49"/>
            <c:bubble3D val="0"/>
            <c:spPr>
              <a:ln w="19050" cap="rnd" cmpd="sng" algn="ctr">
                <a:solidFill>
                  <a:schemeClr val="accent2">
                    <a:tint val="7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E-55D6-4117-A2B0-4FCE793A7AAE}"/>
              </c:ext>
            </c:extLst>
          </c:dPt>
          <c:dPt>
            <c:idx val="50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0-55D6-4117-A2B0-4FCE793A7AAE}"/>
              </c:ext>
            </c:extLst>
          </c:dPt>
          <c:xVal>
            <c:numRef>
              <c:f>'PSQI Melatonin ITT'!$KO$377:$KO$430</c:f>
              <c:numCache>
                <c:formatCode>General</c:formatCode>
                <c:ptCount val="54"/>
                <c:pt idx="0">
                  <c:v>0.41501416430594901</c:v>
                </c:pt>
                <c:pt idx="1">
                  <c:v>0.58498583569405094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0.41501416430594901</c:v>
                </c:pt>
                <c:pt idx="7">
                  <c:v>0.58498583569405094</c:v>
                </c:pt>
                <c:pt idx="8">
                  <c:v>0.30169971671388102</c:v>
                </c:pt>
                <c:pt idx="9">
                  <c:v>0.30169971671388102</c:v>
                </c:pt>
                <c:pt idx="10">
                  <c:v>0.69830028328611893</c:v>
                </c:pt>
                <c:pt idx="11">
                  <c:v>0.69830028328611893</c:v>
                </c:pt>
                <c:pt idx="12">
                  <c:v>0.30169971671388102</c:v>
                </c:pt>
                <c:pt idx="13">
                  <c:v>0.69830028328611893</c:v>
                </c:pt>
                <c:pt idx="14">
                  <c:v>0.30169971671388102</c:v>
                </c:pt>
                <c:pt idx="15">
                  <c:v>0.30169971671388102</c:v>
                </c:pt>
                <c:pt idx="16">
                  <c:v>0.69830028328611893</c:v>
                </c:pt>
                <c:pt idx="17">
                  <c:v>0.69830028328611893</c:v>
                </c:pt>
                <c:pt idx="18">
                  <c:v>1.4150141643059491</c:v>
                </c:pt>
                <c:pt idx="19">
                  <c:v>1.5849858356940509</c:v>
                </c:pt>
                <c:pt idx="20">
                  <c:v>1.5</c:v>
                </c:pt>
                <c:pt idx="21">
                  <c:v>1.5</c:v>
                </c:pt>
                <c:pt idx="22">
                  <c:v>1.5</c:v>
                </c:pt>
                <c:pt idx="23">
                  <c:v>1.5</c:v>
                </c:pt>
                <c:pt idx="24">
                  <c:v>1.4150141643059491</c:v>
                </c:pt>
                <c:pt idx="25">
                  <c:v>1.5849858356940509</c:v>
                </c:pt>
                <c:pt idx="26">
                  <c:v>1.3016997167138811</c:v>
                </c:pt>
                <c:pt idx="27">
                  <c:v>1.3016997167138811</c:v>
                </c:pt>
                <c:pt idx="28">
                  <c:v>1.6983002832861189</c:v>
                </c:pt>
                <c:pt idx="29">
                  <c:v>1.6983002832861189</c:v>
                </c:pt>
                <c:pt idx="30">
                  <c:v>1.3016997167138811</c:v>
                </c:pt>
                <c:pt idx="31">
                  <c:v>1.6983002832861189</c:v>
                </c:pt>
                <c:pt idx="32">
                  <c:v>1.3016997167138811</c:v>
                </c:pt>
                <c:pt idx="33">
                  <c:v>1.3016997167138811</c:v>
                </c:pt>
                <c:pt idx="34">
                  <c:v>1.6983002832861189</c:v>
                </c:pt>
                <c:pt idx="35">
                  <c:v>1.6983002832861189</c:v>
                </c:pt>
                <c:pt idx="36">
                  <c:v>2.4150141643059491</c:v>
                </c:pt>
                <c:pt idx="37">
                  <c:v>2.5849858356940509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2.4150141643059491</c:v>
                </c:pt>
                <c:pt idx="43">
                  <c:v>2.5849858356940509</c:v>
                </c:pt>
                <c:pt idx="44">
                  <c:v>2.3016997167138808</c:v>
                </c:pt>
                <c:pt idx="45">
                  <c:v>2.3016997167138808</c:v>
                </c:pt>
                <c:pt idx="46">
                  <c:v>2.6983002832861192</c:v>
                </c:pt>
                <c:pt idx="47">
                  <c:v>2.6983002832861192</c:v>
                </c:pt>
                <c:pt idx="48">
                  <c:v>2.3016997167138808</c:v>
                </c:pt>
                <c:pt idx="49">
                  <c:v>2.6983002832861192</c:v>
                </c:pt>
                <c:pt idx="50">
                  <c:v>2.3016997167138808</c:v>
                </c:pt>
                <c:pt idx="51">
                  <c:v>2.3016997167138808</c:v>
                </c:pt>
                <c:pt idx="52">
                  <c:v>2.6983002832861192</c:v>
                </c:pt>
                <c:pt idx="53">
                  <c:v>2.6983002832861192</c:v>
                </c:pt>
              </c:numCache>
            </c:numRef>
          </c:xVal>
          <c:yVal>
            <c:numRef>
              <c:f>'PSQI Melatonin ITT'!$KO$323:$KO$376</c:f>
              <c:numCache>
                <c:formatCode>General</c:formatCode>
                <c:ptCount val="5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10</c:v>
                </c:pt>
                <c:pt idx="4">
                  <c:v>17</c:v>
                </c:pt>
                <c:pt idx="5">
                  <c:v>15</c:v>
                </c:pt>
                <c:pt idx="6">
                  <c:v>17</c:v>
                </c:pt>
                <c:pt idx="7">
                  <c:v>17</c:v>
                </c:pt>
                <c:pt idx="8">
                  <c:v>12</c:v>
                </c:pt>
                <c:pt idx="9">
                  <c:v>10</c:v>
                </c:pt>
                <c:pt idx="10">
                  <c:v>10</c:v>
                </c:pt>
                <c:pt idx="11">
                  <c:v>12</c:v>
                </c:pt>
                <c:pt idx="12">
                  <c:v>12</c:v>
                </c:pt>
                <c:pt idx="13">
                  <c:v>12</c:v>
                </c:pt>
                <c:pt idx="14">
                  <c:v>12</c:v>
                </c:pt>
                <c:pt idx="15">
                  <c:v>15</c:v>
                </c:pt>
                <c:pt idx="16">
                  <c:v>15</c:v>
                </c:pt>
                <c:pt idx="17">
                  <c:v>12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7</c:v>
                </c:pt>
                <c:pt idx="22">
                  <c:v>17</c:v>
                </c:pt>
                <c:pt idx="23">
                  <c:v>12.083333333333336</c:v>
                </c:pt>
                <c:pt idx="24">
                  <c:v>17</c:v>
                </c:pt>
                <c:pt idx="25">
                  <c:v>17</c:v>
                </c:pt>
                <c:pt idx="26">
                  <c:v>10</c:v>
                </c:pt>
                <c:pt idx="27">
                  <c:v>7</c:v>
                </c:pt>
                <c:pt idx="28">
                  <c:v>7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12.083333333333336</c:v>
                </c:pt>
                <c:pt idx="34">
                  <c:v>12.083333333333336</c:v>
                </c:pt>
                <c:pt idx="35">
                  <c:v>10</c:v>
                </c:pt>
                <c:pt idx="36">
                  <c:v>4</c:v>
                </c:pt>
                <c:pt idx="37">
                  <c:v>4</c:v>
                </c:pt>
                <c:pt idx="38">
                  <c:v>4</c:v>
                </c:pt>
                <c:pt idx="39">
                  <c:v>8</c:v>
                </c:pt>
                <c:pt idx="40">
                  <c:v>17</c:v>
                </c:pt>
                <c:pt idx="41">
                  <c:v>13</c:v>
                </c:pt>
                <c:pt idx="42">
                  <c:v>17</c:v>
                </c:pt>
                <c:pt idx="43">
                  <c:v>17</c:v>
                </c:pt>
                <c:pt idx="44">
                  <c:v>10</c:v>
                </c:pt>
                <c:pt idx="45">
                  <c:v>8</c:v>
                </c:pt>
                <c:pt idx="46">
                  <c:v>8</c:v>
                </c:pt>
                <c:pt idx="47">
                  <c:v>10</c:v>
                </c:pt>
                <c:pt idx="48">
                  <c:v>10</c:v>
                </c:pt>
                <c:pt idx="49">
                  <c:v>10</c:v>
                </c:pt>
                <c:pt idx="50">
                  <c:v>10</c:v>
                </c:pt>
                <c:pt idx="51">
                  <c:v>13</c:v>
                </c:pt>
                <c:pt idx="52">
                  <c:v>13</c:v>
                </c:pt>
                <c:pt idx="53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1-55D6-4117-A2B0-4FCE793A7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2504032"/>
        <c:axId val="1988994688"/>
      </c:scatterChart>
      <c:valAx>
        <c:axId val="552504032"/>
        <c:scaling>
          <c:orientation val="minMax"/>
          <c:max val="3"/>
          <c:min val="0"/>
        </c:scaling>
        <c:delete val="1"/>
        <c:axPos val="b"/>
        <c:numFmt formatCode="General" sourceLinked="0"/>
        <c:majorTickMark val="out"/>
        <c:minorTickMark val="none"/>
        <c:tickLblPos val="nextTo"/>
        <c:crossAx val="1988994688"/>
        <c:crosses val="min"/>
        <c:crossBetween val="midCat"/>
        <c:majorUnit val="1"/>
        <c:minorUnit val="1"/>
      </c:valAx>
      <c:valAx>
        <c:axId val="1988994688"/>
        <c:scaling>
          <c:orientation val="minMax"/>
          <c:max val="20"/>
          <c:min val="0"/>
        </c:scaling>
        <c:delete val="0"/>
        <c:axPos val="l"/>
        <c:numFmt formatCode="General" sourceLinked="0"/>
        <c:majorTickMark val="out"/>
        <c:minorTickMark val="out"/>
        <c:tickLblPos val="nextTo"/>
        <c:spPr>
          <a:noFill/>
          <a:ln w="1270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defRPr>
            </a:pPr>
            <a:endParaRPr lang="en-US"/>
          </a:p>
        </c:txPr>
        <c:crossAx val="552504032"/>
        <c:crosses val="min"/>
        <c:crossBetween val="midCat"/>
        <c:majorUnit val="5"/>
        <c:minorUnit val="5"/>
      </c:valAx>
      <c:valAx>
        <c:axId val="1988983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89001888"/>
        <c:crosses val="min"/>
        <c:crossBetween val="between"/>
      </c:valAx>
      <c:catAx>
        <c:axId val="1989001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88983648"/>
        <c:crosses val="min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799785939482315E-2"/>
          <c:y val="6.7662550877313002E-2"/>
          <c:w val="0.90566037735849059"/>
          <c:h val="0.86021505376344087"/>
        </c:manualLayout>
      </c:layout>
      <c:barChart>
        <c:barDir val="col"/>
        <c:grouping val="stacked"/>
        <c:varyColors val="0"/>
        <c:ser>
          <c:idx val="5"/>
          <c:order val="3"/>
          <c:tx>
            <c:v>Axis labels</c:v>
          </c:tx>
          <c:spPr>
            <a:solidFill>
              <a:schemeClr val="accent1">
                <a:tint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'PSQI Placebo ITT'!$KO$434:$KO$436</c:f>
              <c:strCache>
                <c:ptCount val="3"/>
                <c:pt idx="0">
                  <c:v>Visit 1</c:v>
                </c:pt>
                <c:pt idx="1">
                  <c:v>Visit 2</c:v>
                </c:pt>
                <c:pt idx="2">
                  <c:v>Visit 3</c:v>
                </c:pt>
              </c:strCache>
            </c:strRef>
          </c:cat>
          <c:val>
            <c:numRef>
              <c:f>'PSQI Placebo ITT'!$KO$431:$KO$433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85-43CF-92FF-FDBC9B89A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19161952"/>
        <c:axId val="1989011488"/>
      </c:barChart>
      <c:scatterChart>
        <c:scatterStyle val="lineMarker"/>
        <c:varyColors val="0"/>
        <c:ser>
          <c:idx val="0"/>
          <c:order val="0"/>
          <c:tx>
            <c:v/>
          </c:tx>
          <c:spPr>
            <a:ln w="19050" cap="rnd" cmpd="sng" algn="ctr">
              <a:noFill/>
              <a:prstDash val="solid"/>
              <a:round/>
            </a:ln>
            <a:effectLst/>
          </c:spPr>
          <c:marker>
            <c:symbol val="none"/>
          </c:marker>
          <c:smooth val="0"/>
          <c:extLst>
            <c:ext xmlns:c16="http://schemas.microsoft.com/office/drawing/2014/chart" uri="{C3380CC4-5D6E-409C-BE32-E72D297353CC}">
              <c16:uniqueId val="{00000001-5485-43CF-92FF-FDBC9B89AC4D}"/>
            </c:ext>
          </c:extLst>
        </c:ser>
        <c:ser>
          <c:idx val="1"/>
          <c:order val="1"/>
          <c:tx>
            <c:v/>
          </c:tx>
          <c:spPr>
            <a:ln w="19050" cap="rnd" cmpd="sng" algn="ctr">
              <a:noFill/>
              <a:prstDash val="solid"/>
              <a:round/>
            </a:ln>
            <a:effectLst/>
          </c:spPr>
          <c:marker>
            <c:symbol val="square"/>
            <c:size val="4"/>
            <c:spPr>
              <a:solidFill>
                <a:schemeClr val="accent1">
                  <a:shade val="70000"/>
                </a:schemeClr>
              </a:solidFill>
              <a:ln w="6350" cap="flat" cmpd="sng" algn="ctr">
                <a:solidFill>
                  <a:schemeClr val="accent1">
                    <a:shade val="70000"/>
                  </a:schemeClr>
                </a:solidFill>
                <a:prstDash val="solid"/>
                <a:round/>
              </a:ln>
              <a:effectLst/>
            </c:spPr>
          </c:marker>
          <c:xVal>
            <c:numRef>
              <c:f>'PSQI Placebo ITT'!$KO$162:$KO$322</c:f>
              <c:numCache>
                <c:formatCode>General</c:formatCode>
                <c:ptCount val="161"/>
                <c:pt idx="0">
                  <c:v>0.51640296304429945</c:v>
                </c:pt>
                <c:pt idx="1">
                  <c:v>0.54525948850712735</c:v>
                </c:pt>
                <c:pt idx="2">
                  <c:v>0.52727155997615405</c:v>
                </c:pt>
                <c:pt idx="3">
                  <c:v>0.50027867318576758</c:v>
                </c:pt>
                <c:pt idx="4">
                  <c:v>0.46401758092554901</c:v>
                </c:pt>
                <c:pt idx="5">
                  <c:v>0.50028920433125301</c:v>
                </c:pt>
                <c:pt idx="6">
                  <c:v>0.59481133321772561</c:v>
                </c:pt>
                <c:pt idx="7">
                  <c:v>0.4997261722349976</c:v>
                </c:pt>
                <c:pt idx="8">
                  <c:v>0.65425923513126505</c:v>
                </c:pt>
                <c:pt idx="9">
                  <c:v>0.48358566486827892</c:v>
                </c:pt>
                <c:pt idx="10">
                  <c:v>0.48723642922341509</c:v>
                </c:pt>
                <c:pt idx="11">
                  <c:v>0.49995054015950285</c:v>
                </c:pt>
                <c:pt idx="12">
                  <c:v>0.5033067866201737</c:v>
                </c:pt>
                <c:pt idx="13">
                  <c:v>0.4999598590818965</c:v>
                </c:pt>
                <c:pt idx="14">
                  <c:v>0.65876150182472382</c:v>
                </c:pt>
                <c:pt idx="15">
                  <c:v>0.3532861400905225</c:v>
                </c:pt>
                <c:pt idx="16">
                  <c:v>0.56739886141824414</c:v>
                </c:pt>
                <c:pt idx="17">
                  <c:v>0.67215677713534316</c:v>
                </c:pt>
                <c:pt idx="18">
                  <c:v>0.50787857804841441</c:v>
                </c:pt>
                <c:pt idx="19">
                  <c:v>0.49097219518337942</c:v>
                </c:pt>
                <c:pt idx="20">
                  <c:v>0.54508110279202227</c:v>
                </c:pt>
                <c:pt idx="21">
                  <c:v>0.55972097481368088</c:v>
                </c:pt>
                <c:pt idx="22">
                  <c:v>0.66858989043875194</c:v>
                </c:pt>
                <c:pt idx="23">
                  <c:v>0.35539237933179041</c:v>
                </c:pt>
                <c:pt idx="24">
                  <c:v>0.51132158650428339</c:v>
                </c:pt>
                <c:pt idx="25">
                  <c:v>0.50002572034236381</c:v>
                </c:pt>
                <c:pt idx="26">
                  <c:v>0.6158031841440631</c:v>
                </c:pt>
                <c:pt idx="27">
                  <c:v>0.50935480319991888</c:v>
                </c:pt>
                <c:pt idx="28">
                  <c:v>0.50014533240743408</c:v>
                </c:pt>
                <c:pt idx="29">
                  <c:v>0.39588928405658119</c:v>
                </c:pt>
                <c:pt idx="30">
                  <c:v>0.4566179910097834</c:v>
                </c:pt>
                <c:pt idx="31">
                  <c:v>0.49985599178102402</c:v>
                </c:pt>
                <c:pt idx="32">
                  <c:v>0.48818102303248057</c:v>
                </c:pt>
                <c:pt idx="33">
                  <c:v>0.66516033748207271</c:v>
                </c:pt>
                <c:pt idx="34">
                  <c:v>0.50411570411462714</c:v>
                </c:pt>
                <c:pt idx="35">
                  <c:v>0.52575622146000078</c:v>
                </c:pt>
                <c:pt idx="36">
                  <c:v>0.35331172630118046</c:v>
                </c:pt>
                <c:pt idx="37">
                  <c:v>0.49761336042402354</c:v>
                </c:pt>
                <c:pt idx="38">
                  <c:v>0.49453340865885159</c:v>
                </c:pt>
                <c:pt idx="39">
                  <c:v>0.63559413571364964</c:v>
                </c:pt>
                <c:pt idx="40">
                  <c:v>0.5000001911381764</c:v>
                </c:pt>
                <c:pt idx="41">
                  <c:v>0.51426890807357617</c:v>
                </c:pt>
                <c:pt idx="42">
                  <c:v>0.42163632962342945</c:v>
                </c:pt>
                <c:pt idx="43">
                  <c:v>0.48353055489236402</c:v>
                </c:pt>
                <c:pt idx="44">
                  <c:v>0.5955634995868615</c:v>
                </c:pt>
                <c:pt idx="45">
                  <c:v>0.53627652412183036</c:v>
                </c:pt>
                <c:pt idx="46">
                  <c:v>0.49388388186231841</c:v>
                </c:pt>
                <c:pt idx="47">
                  <c:v>0.49988901633349692</c:v>
                </c:pt>
                <c:pt idx="48">
                  <c:v>0.43760281291137343</c:v>
                </c:pt>
                <c:pt idx="49">
                  <c:v>0.46934246039447447</c:v>
                </c:pt>
                <c:pt idx="50">
                  <c:v>0.49896994227288605</c:v>
                </c:pt>
                <c:pt idx="51">
                  <c:v>0.51482181853027154</c:v>
                </c:pt>
                <c:pt idx="52">
                  <c:v>0.5024372218371439</c:v>
                </c:pt>
                <c:pt idx="53">
                  <c:v>0.49999753280722919</c:v>
                </c:pt>
                <c:pt idx="54">
                  <c:v>1.5164029630442994</c:v>
                </c:pt>
                <c:pt idx="55">
                  <c:v>1.5452594885071274</c:v>
                </c:pt>
                <c:pt idx="56">
                  <c:v>1.5272715599761539</c:v>
                </c:pt>
                <c:pt idx="57">
                  <c:v>1.5002786731857676</c:v>
                </c:pt>
                <c:pt idx="58">
                  <c:v>1.4640175809255489</c:v>
                </c:pt>
                <c:pt idx="59">
                  <c:v>1.500289204331253</c:v>
                </c:pt>
                <c:pt idx="60">
                  <c:v>1.5948113332177256</c:v>
                </c:pt>
                <c:pt idx="61">
                  <c:v>1.4997261722349977</c:v>
                </c:pt>
                <c:pt idx="62">
                  <c:v>1.654259235131265</c:v>
                </c:pt>
                <c:pt idx="63">
                  <c:v>1.483585664868279</c:v>
                </c:pt>
                <c:pt idx="64">
                  <c:v>1.487236429223415</c:v>
                </c:pt>
                <c:pt idx="65">
                  <c:v>1.4999505401595028</c:v>
                </c:pt>
                <c:pt idx="66">
                  <c:v>1.5033067866201737</c:v>
                </c:pt>
                <c:pt idx="67">
                  <c:v>1.4999598590818966</c:v>
                </c:pt>
                <c:pt idx="68">
                  <c:v>1.6587615018247237</c:v>
                </c:pt>
                <c:pt idx="69">
                  <c:v>1.3532861400905225</c:v>
                </c:pt>
                <c:pt idx="70">
                  <c:v>1.5673988614182441</c:v>
                </c:pt>
                <c:pt idx="71">
                  <c:v>1.6721567771353432</c:v>
                </c:pt>
                <c:pt idx="72">
                  <c:v>1.5078785780484143</c:v>
                </c:pt>
                <c:pt idx="73">
                  <c:v>1.4909721951833794</c:v>
                </c:pt>
                <c:pt idx="74">
                  <c:v>1.5450811027920224</c:v>
                </c:pt>
                <c:pt idx="75">
                  <c:v>1.5597209748136809</c:v>
                </c:pt>
                <c:pt idx="76">
                  <c:v>1.6685898904387519</c:v>
                </c:pt>
                <c:pt idx="77">
                  <c:v>1.3553923793317904</c:v>
                </c:pt>
                <c:pt idx="78">
                  <c:v>1.5113215865042835</c:v>
                </c:pt>
                <c:pt idx="79">
                  <c:v>1.5000257203423639</c:v>
                </c:pt>
                <c:pt idx="80">
                  <c:v>1.6158031841440632</c:v>
                </c:pt>
                <c:pt idx="81">
                  <c:v>1.5093548031999189</c:v>
                </c:pt>
                <c:pt idx="82">
                  <c:v>1.5001453324074341</c:v>
                </c:pt>
                <c:pt idx="83">
                  <c:v>1.3958892840565813</c:v>
                </c:pt>
                <c:pt idx="84">
                  <c:v>1.4566179910097834</c:v>
                </c:pt>
                <c:pt idx="85">
                  <c:v>1.4998559917810241</c:v>
                </c:pt>
                <c:pt idx="86">
                  <c:v>1.4881810230324806</c:v>
                </c:pt>
                <c:pt idx="87">
                  <c:v>1.6651603374820727</c:v>
                </c:pt>
                <c:pt idx="88">
                  <c:v>1.5041157041146271</c:v>
                </c:pt>
                <c:pt idx="89">
                  <c:v>1.5257562214600007</c:v>
                </c:pt>
                <c:pt idx="90">
                  <c:v>1.3533117263011805</c:v>
                </c:pt>
                <c:pt idx="91">
                  <c:v>1.4976133604240236</c:v>
                </c:pt>
                <c:pt idx="92">
                  <c:v>1.4945334086588515</c:v>
                </c:pt>
                <c:pt idx="93">
                  <c:v>1.6355941357136496</c:v>
                </c:pt>
                <c:pt idx="94">
                  <c:v>1.5000001911381764</c:v>
                </c:pt>
                <c:pt idx="95">
                  <c:v>1.5142689080735763</c:v>
                </c:pt>
                <c:pt idx="96">
                  <c:v>1.4216363296234296</c:v>
                </c:pt>
                <c:pt idx="97">
                  <c:v>1.4835305548923641</c:v>
                </c:pt>
                <c:pt idx="98">
                  <c:v>1.5955634995868615</c:v>
                </c:pt>
                <c:pt idx="99">
                  <c:v>1.5362765241218304</c:v>
                </c:pt>
                <c:pt idx="100">
                  <c:v>1.4938838818623184</c:v>
                </c:pt>
                <c:pt idx="101">
                  <c:v>1.4998890163334968</c:v>
                </c:pt>
                <c:pt idx="102">
                  <c:v>1.4376028129113734</c:v>
                </c:pt>
                <c:pt idx="103">
                  <c:v>1.4693424603944745</c:v>
                </c:pt>
                <c:pt idx="104">
                  <c:v>1.4989699422728862</c:v>
                </c:pt>
                <c:pt idx="105">
                  <c:v>1.5148218185302715</c:v>
                </c:pt>
                <c:pt idx="106">
                  <c:v>1.502437221837144</c:v>
                </c:pt>
                <c:pt idx="107">
                  <c:v>1.4999975328072293</c:v>
                </c:pt>
                <c:pt idx="108">
                  <c:v>2.5164029630442992</c:v>
                </c:pt>
                <c:pt idx="109">
                  <c:v>2.5452594885071274</c:v>
                </c:pt>
                <c:pt idx="110">
                  <c:v>2.5272715599761542</c:v>
                </c:pt>
                <c:pt idx="111">
                  <c:v>2.5002786731857678</c:v>
                </c:pt>
                <c:pt idx="112">
                  <c:v>2.4640175809255491</c:v>
                </c:pt>
                <c:pt idx="113">
                  <c:v>2.5002892043312528</c:v>
                </c:pt>
                <c:pt idx="114">
                  <c:v>2.5948113332177254</c:v>
                </c:pt>
                <c:pt idx="115">
                  <c:v>2.4997261722349977</c:v>
                </c:pt>
                <c:pt idx="116">
                  <c:v>2.6542592351312653</c:v>
                </c:pt>
                <c:pt idx="117">
                  <c:v>2.4835856648682788</c:v>
                </c:pt>
                <c:pt idx="118">
                  <c:v>2.4872364292234153</c:v>
                </c:pt>
                <c:pt idx="119">
                  <c:v>2.499950540159503</c:v>
                </c:pt>
                <c:pt idx="120">
                  <c:v>2.5033067866201737</c:v>
                </c:pt>
                <c:pt idx="121">
                  <c:v>2.4999598590818963</c:v>
                </c:pt>
                <c:pt idx="122">
                  <c:v>2.6587615018247237</c:v>
                </c:pt>
                <c:pt idx="123">
                  <c:v>2.3532861400905225</c:v>
                </c:pt>
                <c:pt idx="124">
                  <c:v>2.5673988614182441</c:v>
                </c:pt>
                <c:pt idx="125">
                  <c:v>2.6721567771353429</c:v>
                </c:pt>
                <c:pt idx="126">
                  <c:v>2.5078785780484143</c:v>
                </c:pt>
                <c:pt idx="127">
                  <c:v>2.4909721951833794</c:v>
                </c:pt>
                <c:pt idx="128">
                  <c:v>2.5450811027920222</c:v>
                </c:pt>
                <c:pt idx="129">
                  <c:v>2.5597209748136809</c:v>
                </c:pt>
                <c:pt idx="130">
                  <c:v>2.6685898904387519</c:v>
                </c:pt>
                <c:pt idx="131">
                  <c:v>2.3553923793317906</c:v>
                </c:pt>
                <c:pt idx="132">
                  <c:v>2.5113215865042835</c:v>
                </c:pt>
                <c:pt idx="133">
                  <c:v>2.5000257203423639</c:v>
                </c:pt>
                <c:pt idx="134">
                  <c:v>2.6158031841440632</c:v>
                </c:pt>
                <c:pt idx="135">
                  <c:v>2.5093548031999191</c:v>
                </c:pt>
                <c:pt idx="136">
                  <c:v>2.5001453324074339</c:v>
                </c:pt>
                <c:pt idx="137">
                  <c:v>2.3958892840565813</c:v>
                </c:pt>
                <c:pt idx="138">
                  <c:v>2.4566179910097836</c:v>
                </c:pt>
                <c:pt idx="139">
                  <c:v>2.4998559917810241</c:v>
                </c:pt>
                <c:pt idx="140">
                  <c:v>2.4881810230324803</c:v>
                </c:pt>
                <c:pt idx="141">
                  <c:v>2.6651603374820727</c:v>
                </c:pt>
                <c:pt idx="142">
                  <c:v>2.5041157041146271</c:v>
                </c:pt>
                <c:pt idx="143">
                  <c:v>2.5257562214600009</c:v>
                </c:pt>
                <c:pt idx="144">
                  <c:v>2.3533117263011802</c:v>
                </c:pt>
                <c:pt idx="145">
                  <c:v>2.4976133604240234</c:v>
                </c:pt>
                <c:pt idx="146">
                  <c:v>2.4945334086588518</c:v>
                </c:pt>
                <c:pt idx="147">
                  <c:v>2.6355941357136494</c:v>
                </c:pt>
                <c:pt idx="148">
                  <c:v>2.5000001911381764</c:v>
                </c:pt>
                <c:pt idx="149">
                  <c:v>2.5142689080735763</c:v>
                </c:pt>
                <c:pt idx="150">
                  <c:v>2.4216363296234293</c:v>
                </c:pt>
                <c:pt idx="151">
                  <c:v>2.4835305548923641</c:v>
                </c:pt>
                <c:pt idx="152">
                  <c:v>2.5955634995868615</c:v>
                </c:pt>
                <c:pt idx="153">
                  <c:v>2.5362765241218304</c:v>
                </c:pt>
                <c:pt idx="154">
                  <c:v>2.4938838818623186</c:v>
                </c:pt>
                <c:pt idx="155">
                  <c:v>2.4998890163334968</c:v>
                </c:pt>
                <c:pt idx="156">
                  <c:v>2.4376028129113734</c:v>
                </c:pt>
                <c:pt idx="157">
                  <c:v>2.4693424603944742</c:v>
                </c:pt>
                <c:pt idx="158">
                  <c:v>2.4989699422728862</c:v>
                </c:pt>
                <c:pt idx="159">
                  <c:v>2.5148218185302715</c:v>
                </c:pt>
                <c:pt idx="160">
                  <c:v>2.5024372218371438</c:v>
                </c:pt>
              </c:numCache>
            </c:numRef>
          </c:xVal>
          <c:yVal>
            <c:numRef>
              <c:f>'PSQI Placebo ITT'!$KO$1:$KO$161</c:f>
              <c:numCache>
                <c:formatCode>General</c:formatCode>
                <c:ptCount val="161"/>
                <c:pt idx="0">
                  <c:v>11</c:v>
                </c:pt>
                <c:pt idx="1">
                  <c:v>8</c:v>
                </c:pt>
                <c:pt idx="2">
                  <c:v>15</c:v>
                </c:pt>
                <c:pt idx="3">
                  <c:v>15</c:v>
                </c:pt>
                <c:pt idx="4">
                  <c:v>5</c:v>
                </c:pt>
                <c:pt idx="5">
                  <c:v>15</c:v>
                </c:pt>
                <c:pt idx="6">
                  <c:v>14</c:v>
                </c:pt>
                <c:pt idx="7">
                  <c:v>15</c:v>
                </c:pt>
                <c:pt idx="8">
                  <c:v>14</c:v>
                </c:pt>
                <c:pt idx="9">
                  <c:v>7</c:v>
                </c:pt>
                <c:pt idx="10">
                  <c:v>15</c:v>
                </c:pt>
                <c:pt idx="11">
                  <c:v>15</c:v>
                </c:pt>
                <c:pt idx="12">
                  <c:v>11</c:v>
                </c:pt>
                <c:pt idx="13">
                  <c:v>15</c:v>
                </c:pt>
                <c:pt idx="14">
                  <c:v>12</c:v>
                </c:pt>
                <c:pt idx="15">
                  <c:v>7</c:v>
                </c:pt>
                <c:pt idx="16">
                  <c:v>15</c:v>
                </c:pt>
                <c:pt idx="17">
                  <c:v>13</c:v>
                </c:pt>
                <c:pt idx="18">
                  <c:v>8</c:v>
                </c:pt>
                <c:pt idx="19">
                  <c:v>14</c:v>
                </c:pt>
                <c:pt idx="20">
                  <c:v>11</c:v>
                </c:pt>
                <c:pt idx="21">
                  <c:v>7</c:v>
                </c:pt>
                <c:pt idx="22">
                  <c:v>10</c:v>
                </c:pt>
                <c:pt idx="23">
                  <c:v>5</c:v>
                </c:pt>
                <c:pt idx="24">
                  <c:v>13</c:v>
                </c:pt>
                <c:pt idx="25">
                  <c:v>10</c:v>
                </c:pt>
                <c:pt idx="26">
                  <c:v>9</c:v>
                </c:pt>
                <c:pt idx="27">
                  <c:v>3</c:v>
                </c:pt>
                <c:pt idx="28">
                  <c:v>6</c:v>
                </c:pt>
                <c:pt idx="29">
                  <c:v>9</c:v>
                </c:pt>
                <c:pt idx="30">
                  <c:v>16</c:v>
                </c:pt>
                <c:pt idx="31">
                  <c:v>13</c:v>
                </c:pt>
                <c:pt idx="32">
                  <c:v>11</c:v>
                </c:pt>
                <c:pt idx="33">
                  <c:v>11</c:v>
                </c:pt>
                <c:pt idx="34">
                  <c:v>14</c:v>
                </c:pt>
                <c:pt idx="35">
                  <c:v>13</c:v>
                </c:pt>
                <c:pt idx="36">
                  <c:v>9</c:v>
                </c:pt>
                <c:pt idx="37">
                  <c:v>14</c:v>
                </c:pt>
                <c:pt idx="38">
                  <c:v>5</c:v>
                </c:pt>
                <c:pt idx="39">
                  <c:v>16</c:v>
                </c:pt>
                <c:pt idx="40">
                  <c:v>15</c:v>
                </c:pt>
                <c:pt idx="41">
                  <c:v>9</c:v>
                </c:pt>
                <c:pt idx="42">
                  <c:v>15</c:v>
                </c:pt>
                <c:pt idx="43">
                  <c:v>13</c:v>
                </c:pt>
                <c:pt idx="44">
                  <c:v>13</c:v>
                </c:pt>
                <c:pt idx="45">
                  <c:v>12</c:v>
                </c:pt>
                <c:pt idx="46">
                  <c:v>11</c:v>
                </c:pt>
                <c:pt idx="47">
                  <c:v>13</c:v>
                </c:pt>
                <c:pt idx="48">
                  <c:v>11</c:v>
                </c:pt>
                <c:pt idx="49">
                  <c:v>12</c:v>
                </c:pt>
                <c:pt idx="50">
                  <c:v>11</c:v>
                </c:pt>
                <c:pt idx="51">
                  <c:v>12</c:v>
                </c:pt>
                <c:pt idx="52">
                  <c:v>12</c:v>
                </c:pt>
                <c:pt idx="53">
                  <c:v>12</c:v>
                </c:pt>
                <c:pt idx="54">
                  <c:v>7</c:v>
                </c:pt>
                <c:pt idx="55">
                  <c:v>8</c:v>
                </c:pt>
                <c:pt idx="56">
                  <c:v>17</c:v>
                </c:pt>
                <c:pt idx="57">
                  <c:v>12</c:v>
                </c:pt>
                <c:pt idx="58">
                  <c:v>5</c:v>
                </c:pt>
                <c:pt idx="59">
                  <c:v>17</c:v>
                </c:pt>
                <c:pt idx="60">
                  <c:v>13</c:v>
                </c:pt>
                <c:pt idx="61">
                  <c:v>15</c:v>
                </c:pt>
                <c:pt idx="62">
                  <c:v>14</c:v>
                </c:pt>
                <c:pt idx="63">
                  <c:v>5</c:v>
                </c:pt>
                <c:pt idx="64">
                  <c:v>11</c:v>
                </c:pt>
                <c:pt idx="65">
                  <c:v>14</c:v>
                </c:pt>
                <c:pt idx="66">
                  <c:v>12</c:v>
                </c:pt>
                <c:pt idx="67">
                  <c:v>15</c:v>
                </c:pt>
                <c:pt idx="68">
                  <c:v>9</c:v>
                </c:pt>
                <c:pt idx="69">
                  <c:v>5</c:v>
                </c:pt>
                <c:pt idx="70">
                  <c:v>14</c:v>
                </c:pt>
                <c:pt idx="71">
                  <c:v>13</c:v>
                </c:pt>
                <c:pt idx="72">
                  <c:v>12</c:v>
                </c:pt>
                <c:pt idx="73">
                  <c:v>15</c:v>
                </c:pt>
                <c:pt idx="74">
                  <c:v>9</c:v>
                </c:pt>
                <c:pt idx="75">
                  <c:v>6</c:v>
                </c:pt>
                <c:pt idx="76">
                  <c:v>11</c:v>
                </c:pt>
                <c:pt idx="77">
                  <c:v>6</c:v>
                </c:pt>
                <c:pt idx="78">
                  <c:v>10</c:v>
                </c:pt>
                <c:pt idx="79">
                  <c:v>11</c:v>
                </c:pt>
                <c:pt idx="80">
                  <c:v>8</c:v>
                </c:pt>
                <c:pt idx="81">
                  <c:v>3</c:v>
                </c:pt>
                <c:pt idx="82">
                  <c:v>5</c:v>
                </c:pt>
                <c:pt idx="83">
                  <c:v>12</c:v>
                </c:pt>
                <c:pt idx="84">
                  <c:v>14</c:v>
                </c:pt>
                <c:pt idx="85">
                  <c:v>12</c:v>
                </c:pt>
                <c:pt idx="86">
                  <c:v>10</c:v>
                </c:pt>
                <c:pt idx="87">
                  <c:v>13</c:v>
                </c:pt>
                <c:pt idx="88">
                  <c:v>11</c:v>
                </c:pt>
                <c:pt idx="89">
                  <c:v>12</c:v>
                </c:pt>
                <c:pt idx="90">
                  <c:v>12</c:v>
                </c:pt>
                <c:pt idx="91">
                  <c:v>13</c:v>
                </c:pt>
                <c:pt idx="92">
                  <c:v>7</c:v>
                </c:pt>
                <c:pt idx="93">
                  <c:v>16</c:v>
                </c:pt>
                <c:pt idx="94">
                  <c:v>10</c:v>
                </c:pt>
                <c:pt idx="95">
                  <c:v>7</c:v>
                </c:pt>
                <c:pt idx="96">
                  <c:v>13</c:v>
                </c:pt>
                <c:pt idx="97">
                  <c:v>15</c:v>
                </c:pt>
                <c:pt idx="98">
                  <c:v>7</c:v>
                </c:pt>
                <c:pt idx="99">
                  <c:v>11</c:v>
                </c:pt>
                <c:pt idx="100">
                  <c:v>15</c:v>
                </c:pt>
                <c:pt idx="101">
                  <c:v>8</c:v>
                </c:pt>
                <c:pt idx="102">
                  <c:v>10</c:v>
                </c:pt>
                <c:pt idx="103">
                  <c:v>15</c:v>
                </c:pt>
                <c:pt idx="104">
                  <c:v>9</c:v>
                </c:pt>
                <c:pt idx="105">
                  <c:v>12</c:v>
                </c:pt>
                <c:pt idx="106">
                  <c:v>11</c:v>
                </c:pt>
                <c:pt idx="107">
                  <c:v>10</c:v>
                </c:pt>
                <c:pt idx="108">
                  <c:v>10</c:v>
                </c:pt>
                <c:pt idx="109">
                  <c:v>9</c:v>
                </c:pt>
                <c:pt idx="110">
                  <c:v>16</c:v>
                </c:pt>
                <c:pt idx="111">
                  <c:v>12</c:v>
                </c:pt>
                <c:pt idx="112">
                  <c:v>5</c:v>
                </c:pt>
                <c:pt idx="113">
                  <c:v>16</c:v>
                </c:pt>
                <c:pt idx="114">
                  <c:v>12</c:v>
                </c:pt>
                <c:pt idx="115">
                  <c:v>15</c:v>
                </c:pt>
                <c:pt idx="116">
                  <c:v>13</c:v>
                </c:pt>
                <c:pt idx="117">
                  <c:v>8</c:v>
                </c:pt>
                <c:pt idx="118">
                  <c:v>11</c:v>
                </c:pt>
                <c:pt idx="119">
                  <c:v>13</c:v>
                </c:pt>
                <c:pt idx="120">
                  <c:v>11</c:v>
                </c:pt>
                <c:pt idx="121">
                  <c:v>15</c:v>
                </c:pt>
                <c:pt idx="122">
                  <c:v>10</c:v>
                </c:pt>
                <c:pt idx="123">
                  <c:v>7</c:v>
                </c:pt>
                <c:pt idx="124">
                  <c:v>9</c:v>
                </c:pt>
                <c:pt idx="125">
                  <c:v>14</c:v>
                </c:pt>
                <c:pt idx="126">
                  <c:v>11</c:v>
                </c:pt>
                <c:pt idx="127">
                  <c:v>8</c:v>
                </c:pt>
                <c:pt idx="128">
                  <c:v>8</c:v>
                </c:pt>
                <c:pt idx="129">
                  <c:v>5</c:v>
                </c:pt>
                <c:pt idx="130">
                  <c:v>10</c:v>
                </c:pt>
                <c:pt idx="131">
                  <c:v>5</c:v>
                </c:pt>
                <c:pt idx="132">
                  <c:v>10</c:v>
                </c:pt>
                <c:pt idx="133">
                  <c:v>14</c:v>
                </c:pt>
                <c:pt idx="134">
                  <c:v>10</c:v>
                </c:pt>
                <c:pt idx="135">
                  <c:v>5</c:v>
                </c:pt>
                <c:pt idx="136">
                  <c:v>13</c:v>
                </c:pt>
                <c:pt idx="137">
                  <c:v>4</c:v>
                </c:pt>
                <c:pt idx="138">
                  <c:v>10</c:v>
                </c:pt>
                <c:pt idx="139">
                  <c:v>9</c:v>
                </c:pt>
                <c:pt idx="140">
                  <c:v>8</c:v>
                </c:pt>
                <c:pt idx="141">
                  <c:v>8</c:v>
                </c:pt>
                <c:pt idx="142">
                  <c:v>11</c:v>
                </c:pt>
                <c:pt idx="143">
                  <c:v>9</c:v>
                </c:pt>
                <c:pt idx="144">
                  <c:v>12</c:v>
                </c:pt>
                <c:pt idx="145">
                  <c:v>8</c:v>
                </c:pt>
                <c:pt idx="146">
                  <c:v>15</c:v>
                </c:pt>
                <c:pt idx="147">
                  <c:v>9</c:v>
                </c:pt>
                <c:pt idx="148">
                  <c:v>9</c:v>
                </c:pt>
                <c:pt idx="149">
                  <c:v>12</c:v>
                </c:pt>
                <c:pt idx="150">
                  <c:v>15</c:v>
                </c:pt>
                <c:pt idx="151">
                  <c:v>10</c:v>
                </c:pt>
                <c:pt idx="152">
                  <c:v>13</c:v>
                </c:pt>
                <c:pt idx="153">
                  <c:v>14</c:v>
                </c:pt>
                <c:pt idx="154">
                  <c:v>10</c:v>
                </c:pt>
                <c:pt idx="155">
                  <c:v>12</c:v>
                </c:pt>
                <c:pt idx="156">
                  <c:v>16</c:v>
                </c:pt>
                <c:pt idx="157">
                  <c:v>6</c:v>
                </c:pt>
                <c:pt idx="158">
                  <c:v>13</c:v>
                </c:pt>
                <c:pt idx="159">
                  <c:v>12</c:v>
                </c:pt>
                <c:pt idx="160">
                  <c:v>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485-43CF-92FF-FDBC9B89AC4D}"/>
            </c:ext>
          </c:extLst>
        </c:ser>
        <c:ser>
          <c:idx val="4"/>
          <c:order val="2"/>
          <c:tx>
            <c:v>Skeletal box plot</c:v>
          </c:tx>
          <c:spPr>
            <a:ln w="19050" cap="rnd" cmpd="sng" algn="ctr">
              <a:solidFill>
                <a:schemeClr val="accent1">
                  <a:tint val="7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5485-43CF-92FF-FDBC9B89AC4D}"/>
              </c:ext>
            </c:extLst>
          </c:dPt>
          <c:dPt>
            <c:idx val="4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5485-43CF-92FF-FDBC9B89AC4D}"/>
              </c:ext>
            </c:extLst>
          </c:dPt>
          <c:dPt>
            <c:idx val="6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5485-43CF-92FF-FDBC9B89AC4D}"/>
              </c:ext>
            </c:extLst>
          </c:dPt>
          <c:dPt>
            <c:idx val="8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5485-43CF-92FF-FDBC9B89AC4D}"/>
              </c:ext>
            </c:extLst>
          </c:dPt>
          <c:dPt>
            <c:idx val="1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5485-43CF-92FF-FDBC9B89AC4D}"/>
              </c:ext>
            </c:extLst>
          </c:dPt>
          <c:dPt>
            <c:idx val="13"/>
            <c:bubble3D val="0"/>
            <c:spPr>
              <a:ln w="19050" cap="rnd" cmpd="sng" algn="ctr">
                <a:solidFill>
                  <a:schemeClr val="accent1">
                    <a:tint val="7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5485-43CF-92FF-FDBC9B89AC4D}"/>
              </c:ext>
            </c:extLst>
          </c:dPt>
          <c:dPt>
            <c:idx val="14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5485-43CF-92FF-FDBC9B89AC4D}"/>
              </c:ext>
            </c:extLst>
          </c:dPt>
          <c:dPt>
            <c:idx val="18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5485-43CF-92FF-FDBC9B89AC4D}"/>
              </c:ext>
            </c:extLst>
          </c:dPt>
          <c:dPt>
            <c:idx val="20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5485-43CF-92FF-FDBC9B89AC4D}"/>
              </c:ext>
            </c:extLst>
          </c:dPt>
          <c:dPt>
            <c:idx val="2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6-5485-43CF-92FF-FDBC9B89AC4D}"/>
              </c:ext>
            </c:extLst>
          </c:dPt>
          <c:dPt>
            <c:idx val="24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8-5485-43CF-92FF-FDBC9B89AC4D}"/>
              </c:ext>
            </c:extLst>
          </c:dPt>
          <c:dPt>
            <c:idx val="26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A-5485-43CF-92FF-FDBC9B89AC4D}"/>
              </c:ext>
            </c:extLst>
          </c:dPt>
          <c:dPt>
            <c:idx val="30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C-5485-43CF-92FF-FDBC9B89AC4D}"/>
              </c:ext>
            </c:extLst>
          </c:dPt>
          <c:dPt>
            <c:idx val="31"/>
            <c:bubble3D val="0"/>
            <c:spPr>
              <a:ln w="19050" cap="rnd" cmpd="sng" algn="ctr">
                <a:solidFill>
                  <a:schemeClr val="accent1">
                    <a:tint val="7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E-5485-43CF-92FF-FDBC9B89AC4D}"/>
              </c:ext>
            </c:extLst>
          </c:dPt>
          <c:dPt>
            <c:idx val="3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0-5485-43CF-92FF-FDBC9B89AC4D}"/>
              </c:ext>
            </c:extLst>
          </c:dPt>
          <c:dPt>
            <c:idx val="36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2-5485-43CF-92FF-FDBC9B89AC4D}"/>
              </c:ext>
            </c:extLst>
          </c:dPt>
          <c:dPt>
            <c:idx val="38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4-5485-43CF-92FF-FDBC9B89AC4D}"/>
              </c:ext>
            </c:extLst>
          </c:dPt>
          <c:dPt>
            <c:idx val="40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6-5485-43CF-92FF-FDBC9B89AC4D}"/>
              </c:ext>
            </c:extLst>
          </c:dPt>
          <c:dPt>
            <c:idx val="42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8-5485-43CF-92FF-FDBC9B89AC4D}"/>
              </c:ext>
            </c:extLst>
          </c:dPt>
          <c:dPt>
            <c:idx val="44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A-5485-43CF-92FF-FDBC9B89AC4D}"/>
              </c:ext>
            </c:extLst>
          </c:dPt>
          <c:dPt>
            <c:idx val="48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C-5485-43CF-92FF-FDBC9B89AC4D}"/>
              </c:ext>
            </c:extLst>
          </c:dPt>
          <c:dPt>
            <c:idx val="49"/>
            <c:bubble3D val="0"/>
            <c:spPr>
              <a:ln w="19050" cap="rnd" cmpd="sng" algn="ctr">
                <a:solidFill>
                  <a:schemeClr val="accent1">
                    <a:tint val="7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E-5485-43CF-92FF-FDBC9B89AC4D}"/>
              </c:ext>
            </c:extLst>
          </c:dPt>
          <c:dPt>
            <c:idx val="50"/>
            <c:bubble3D val="0"/>
            <c:spPr>
              <a:ln w="25400" cap="rnd" cmpd="sng" algn="ctr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0-5485-43CF-92FF-FDBC9B89AC4D}"/>
              </c:ext>
            </c:extLst>
          </c:dPt>
          <c:xVal>
            <c:numRef>
              <c:f>'PSQI Placebo ITT'!$KO$377:$KO$430</c:f>
              <c:numCache>
                <c:formatCode>General</c:formatCode>
                <c:ptCount val="54"/>
                <c:pt idx="0">
                  <c:v>0.41501416430594901</c:v>
                </c:pt>
                <c:pt idx="1">
                  <c:v>0.58498583569405094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0.41501416430594901</c:v>
                </c:pt>
                <c:pt idx="7">
                  <c:v>0.58498583569405094</c:v>
                </c:pt>
                <c:pt idx="8">
                  <c:v>0.30169971671388102</c:v>
                </c:pt>
                <c:pt idx="9">
                  <c:v>0.30169971671388102</c:v>
                </c:pt>
                <c:pt idx="10">
                  <c:v>0.69830028328611893</c:v>
                </c:pt>
                <c:pt idx="11">
                  <c:v>0.69830028328611893</c:v>
                </c:pt>
                <c:pt idx="12">
                  <c:v>0.30169971671388102</c:v>
                </c:pt>
                <c:pt idx="13">
                  <c:v>0.69830028328611893</c:v>
                </c:pt>
                <c:pt idx="14">
                  <c:v>0.30169971671388102</c:v>
                </c:pt>
                <c:pt idx="15">
                  <c:v>0.30169971671388102</c:v>
                </c:pt>
                <c:pt idx="16">
                  <c:v>0.69830028328611893</c:v>
                </c:pt>
                <c:pt idx="17">
                  <c:v>0.69830028328611893</c:v>
                </c:pt>
                <c:pt idx="18">
                  <c:v>1.4150141643059491</c:v>
                </c:pt>
                <c:pt idx="19">
                  <c:v>1.5849858356940509</c:v>
                </c:pt>
                <c:pt idx="20">
                  <c:v>1.5</c:v>
                </c:pt>
                <c:pt idx="21">
                  <c:v>1.5</c:v>
                </c:pt>
                <c:pt idx="22">
                  <c:v>1.5</c:v>
                </c:pt>
                <c:pt idx="23">
                  <c:v>1.5</c:v>
                </c:pt>
                <c:pt idx="24">
                  <c:v>1.4150141643059491</c:v>
                </c:pt>
                <c:pt idx="25">
                  <c:v>1.5849858356940509</c:v>
                </c:pt>
                <c:pt idx="26">
                  <c:v>1.3016997167138811</c:v>
                </c:pt>
                <c:pt idx="27">
                  <c:v>1.3016997167138811</c:v>
                </c:pt>
                <c:pt idx="28">
                  <c:v>1.6983002832861189</c:v>
                </c:pt>
                <c:pt idx="29">
                  <c:v>1.6983002832861189</c:v>
                </c:pt>
                <c:pt idx="30">
                  <c:v>1.3016997167138811</c:v>
                </c:pt>
                <c:pt idx="31">
                  <c:v>1.6983002832861189</c:v>
                </c:pt>
                <c:pt idx="32">
                  <c:v>1.3016997167138811</c:v>
                </c:pt>
                <c:pt idx="33">
                  <c:v>1.3016997167138811</c:v>
                </c:pt>
                <c:pt idx="34">
                  <c:v>1.6983002832861189</c:v>
                </c:pt>
                <c:pt idx="35">
                  <c:v>1.6983002832861189</c:v>
                </c:pt>
                <c:pt idx="36">
                  <c:v>2.4150141643059491</c:v>
                </c:pt>
                <c:pt idx="37">
                  <c:v>2.5849858356940509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2.4150141643059491</c:v>
                </c:pt>
                <c:pt idx="43">
                  <c:v>2.5849858356940509</c:v>
                </c:pt>
                <c:pt idx="44">
                  <c:v>2.3016997167138808</c:v>
                </c:pt>
                <c:pt idx="45">
                  <c:v>2.3016997167138808</c:v>
                </c:pt>
                <c:pt idx="46">
                  <c:v>2.6983002832861192</c:v>
                </c:pt>
                <c:pt idx="47">
                  <c:v>2.6983002832861192</c:v>
                </c:pt>
                <c:pt idx="48">
                  <c:v>2.3016997167138808</c:v>
                </c:pt>
                <c:pt idx="49">
                  <c:v>2.6983002832861192</c:v>
                </c:pt>
                <c:pt idx="50">
                  <c:v>2.3016997167138808</c:v>
                </c:pt>
                <c:pt idx="51">
                  <c:v>2.3016997167138808</c:v>
                </c:pt>
                <c:pt idx="52">
                  <c:v>2.6983002832861192</c:v>
                </c:pt>
                <c:pt idx="53">
                  <c:v>2.6983002832861192</c:v>
                </c:pt>
              </c:numCache>
            </c:numRef>
          </c:xVal>
          <c:yVal>
            <c:numRef>
              <c:f>'PSQI Placebo ITT'!$KO$323:$KO$376</c:f>
              <c:numCache>
                <c:formatCode>General</c:formatCode>
                <c:ptCount val="5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9</c:v>
                </c:pt>
                <c:pt idx="4">
                  <c:v>16</c:v>
                </c:pt>
                <c:pt idx="5">
                  <c:v>14</c:v>
                </c:pt>
                <c:pt idx="6">
                  <c:v>16</c:v>
                </c:pt>
                <c:pt idx="7">
                  <c:v>16</c:v>
                </c:pt>
                <c:pt idx="8">
                  <c:v>12</c:v>
                </c:pt>
                <c:pt idx="9">
                  <c:v>9</c:v>
                </c:pt>
                <c:pt idx="10">
                  <c:v>9</c:v>
                </c:pt>
                <c:pt idx="11">
                  <c:v>12</c:v>
                </c:pt>
                <c:pt idx="12">
                  <c:v>12</c:v>
                </c:pt>
                <c:pt idx="13">
                  <c:v>12</c:v>
                </c:pt>
                <c:pt idx="14">
                  <c:v>12</c:v>
                </c:pt>
                <c:pt idx="15">
                  <c:v>14</c:v>
                </c:pt>
                <c:pt idx="16">
                  <c:v>14</c:v>
                </c:pt>
                <c:pt idx="17">
                  <c:v>12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8</c:v>
                </c:pt>
                <c:pt idx="22">
                  <c:v>17</c:v>
                </c:pt>
                <c:pt idx="23">
                  <c:v>13.083333333333336</c:v>
                </c:pt>
                <c:pt idx="24">
                  <c:v>17</c:v>
                </c:pt>
                <c:pt idx="25">
                  <c:v>17</c:v>
                </c:pt>
                <c:pt idx="26">
                  <c:v>11</c:v>
                </c:pt>
                <c:pt idx="27">
                  <c:v>8</c:v>
                </c:pt>
                <c:pt idx="28">
                  <c:v>8</c:v>
                </c:pt>
                <c:pt idx="29">
                  <c:v>11</c:v>
                </c:pt>
                <c:pt idx="30">
                  <c:v>11</c:v>
                </c:pt>
                <c:pt idx="31">
                  <c:v>11</c:v>
                </c:pt>
                <c:pt idx="32">
                  <c:v>11</c:v>
                </c:pt>
                <c:pt idx="33">
                  <c:v>13.083333333333336</c:v>
                </c:pt>
                <c:pt idx="34">
                  <c:v>13.083333333333336</c:v>
                </c:pt>
                <c:pt idx="35">
                  <c:v>11</c:v>
                </c:pt>
                <c:pt idx="36">
                  <c:v>4</c:v>
                </c:pt>
                <c:pt idx="37">
                  <c:v>4</c:v>
                </c:pt>
                <c:pt idx="38">
                  <c:v>4</c:v>
                </c:pt>
                <c:pt idx="39">
                  <c:v>8.6666666666666679</c:v>
                </c:pt>
                <c:pt idx="40">
                  <c:v>16</c:v>
                </c:pt>
                <c:pt idx="41">
                  <c:v>13</c:v>
                </c:pt>
                <c:pt idx="42">
                  <c:v>16</c:v>
                </c:pt>
                <c:pt idx="43">
                  <c:v>16</c:v>
                </c:pt>
                <c:pt idx="44">
                  <c:v>10</c:v>
                </c:pt>
                <c:pt idx="45">
                  <c:v>8.6666666666666679</c:v>
                </c:pt>
                <c:pt idx="46">
                  <c:v>8.6666666666666679</c:v>
                </c:pt>
                <c:pt idx="47">
                  <c:v>10</c:v>
                </c:pt>
                <c:pt idx="48">
                  <c:v>10</c:v>
                </c:pt>
                <c:pt idx="49">
                  <c:v>10</c:v>
                </c:pt>
                <c:pt idx="50">
                  <c:v>10</c:v>
                </c:pt>
                <c:pt idx="51">
                  <c:v>13</c:v>
                </c:pt>
                <c:pt idx="52">
                  <c:v>13</c:v>
                </c:pt>
                <c:pt idx="53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1-5485-43CF-92FF-FDBC9B89A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399264"/>
        <c:axId val="1988987968"/>
      </c:scatterChart>
      <c:valAx>
        <c:axId val="131399264"/>
        <c:scaling>
          <c:orientation val="minMax"/>
          <c:max val="3"/>
          <c:min val="0"/>
        </c:scaling>
        <c:delete val="1"/>
        <c:axPos val="b"/>
        <c:numFmt formatCode="General" sourceLinked="0"/>
        <c:majorTickMark val="out"/>
        <c:minorTickMark val="none"/>
        <c:tickLblPos val="nextTo"/>
        <c:crossAx val="1988987968"/>
        <c:crosses val="min"/>
        <c:crossBetween val="midCat"/>
        <c:majorUnit val="1"/>
        <c:minorUnit val="1"/>
      </c:valAx>
      <c:valAx>
        <c:axId val="1988987968"/>
        <c:scaling>
          <c:orientation val="minMax"/>
          <c:max val="20"/>
          <c:min val="0"/>
        </c:scaling>
        <c:delete val="1"/>
        <c:axPos val="l"/>
        <c:numFmt formatCode="General" sourceLinked="0"/>
        <c:majorTickMark val="out"/>
        <c:minorTickMark val="out"/>
        <c:tickLblPos val="nextTo"/>
        <c:crossAx val="131399264"/>
        <c:crosses val="min"/>
        <c:crossBetween val="midCat"/>
        <c:majorUnit val="5"/>
        <c:minorUnit val="5"/>
      </c:valAx>
      <c:valAx>
        <c:axId val="19890114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161952"/>
        <c:crosses val="min"/>
        <c:crossBetween val="between"/>
      </c:valAx>
      <c:catAx>
        <c:axId val="119161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89011488"/>
        <c:crosses val="min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7A0F8-81C8-A662-E307-6C570F5BD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0BA29D-6DD2-B19A-287F-D55039A17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CDF02-0F32-5AAF-923A-EBF632B2C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6624-36E5-428D-AFD9-E914613F8C55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2B49E-60BB-BBBE-0CEF-DE1D89023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94E1B-1BD6-F73A-D713-696CC25F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7E81-5A66-46FF-A7F0-8894E66F4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79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26A58-A8CC-2EFF-E17D-82C93726C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B07055-A122-CD00-9A6D-6A8BE2756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5DE3B-F248-3A6A-3B65-2E8201545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6624-36E5-428D-AFD9-E914613F8C55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6E739-8AA5-D036-BF01-0015E72BB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D077B-6BD9-263F-8FC7-ACF1D811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7E81-5A66-46FF-A7F0-8894E66F4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97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DC4446-4E1A-2785-45D3-4B86491E65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E7CDF0-590A-5EA5-4FF2-413559BCC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506A2-D4E4-DD18-2411-E1CA34C6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6624-36E5-428D-AFD9-E914613F8C55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A313A-E672-242B-AD28-98B2F32C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B31D9-0061-C0E1-A682-3742CFB6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7E81-5A66-46FF-A7F0-8894E66F4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0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9DF4-2570-B315-A0CA-68D5E495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CB599-8330-39F6-F63C-B8C93D7AB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F88B5-020D-D2FD-D195-BB53A0450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6624-36E5-428D-AFD9-E914613F8C55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457FF-393B-073B-DDD4-F8471BBE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E26D0-C019-5148-7DF3-E7F75AAE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7E81-5A66-46FF-A7F0-8894E66F4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92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843D9-2FD1-9923-50C2-3250D1E5B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9C2A1-3056-3EF9-C523-AB7C0CD39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55EF5-8AB8-3868-A0C0-10C8C923C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6624-36E5-428D-AFD9-E914613F8C55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11882-9816-BA51-E859-FA0AC1F4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E9A6A-B56F-F07B-8029-B7F24B7E3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7E81-5A66-46FF-A7F0-8894E66F4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13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4513-58F2-4E13-2358-56A5A295F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99592-BF84-04EA-EA00-4E8076B46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F0244-E6F8-68CC-1F7B-FDD58697E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B84D7-9D72-1526-E5D4-DDB4DEF25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6624-36E5-428D-AFD9-E914613F8C55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02365-3F68-0294-C5D3-EF4C160CE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95D9D-410F-82EA-7870-8DFB526E0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7E81-5A66-46FF-A7F0-8894E66F4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60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A11B-3EB2-335B-4932-F5BFC02DC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264FE-2ED6-81EF-53A1-C0853E8E1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BF85B-BC4B-BC3C-1E37-C168765CB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4A93A-737F-1A73-5F78-1085D8FC0A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C6BB48-B805-80C2-2A82-C223BC350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CC81C2-F0EE-7DBD-5177-11621DFBF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6624-36E5-428D-AFD9-E914613F8C55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04A03A-B5A5-1DA5-E148-F4F79B61C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326A8-CF70-743F-88B3-6DF951E5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7E81-5A66-46FF-A7F0-8894E66F4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96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DD6CD-1126-AEE7-BCC8-A80C9897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434D66-6893-3170-C17C-6A4D2266D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6624-36E5-428D-AFD9-E914613F8C55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B2C58-E504-872E-CE94-C0FC97A6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D6D1B9-8466-21AE-052A-F0BDC451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7E81-5A66-46FF-A7F0-8894E66F4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10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FE3C18-FDDE-B850-A2D4-A81B88B15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6624-36E5-428D-AFD9-E914613F8C55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7C3B27-8C07-6694-B8F2-7D6D57436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0D271-8A3B-452C-66B5-FB2E3853F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7E81-5A66-46FF-A7F0-8894E66F4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85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9F38D-8D4F-2124-DCCA-E1512AD79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CEF5B-B9BA-7665-A5E4-179CF0BFE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EB75C-773D-2416-D2F6-873876673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F7451-6472-70A2-53AB-45B66862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6624-36E5-428D-AFD9-E914613F8C55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45423-B4EB-201B-54FF-6B6C078D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428AD-B3B2-6434-D107-9453599E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7E81-5A66-46FF-A7F0-8894E66F4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14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E24A3-9332-72E2-1161-6F7A27306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0193A0-1FBB-820C-1D8B-075257E476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4F9D81-8EC1-A505-3F1E-7CC3296A4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F054C-06C6-A326-E071-E5A8FF330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6624-36E5-428D-AFD9-E914613F8C55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EF0CB-D88F-5F5E-6F87-6C834DF5B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78CA2-6374-318B-6F0B-A45919C9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7E81-5A66-46FF-A7F0-8894E66F4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EB7E4-A0A8-17E4-29A9-B4D7267D3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A1ECC-FE53-DD47-F0A7-A2735B2AC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BA78B-CDFA-95A6-32A4-1FB635E65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76624-36E5-428D-AFD9-E914613F8C55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801B3-75FB-6C22-0C37-842F2F1EB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90AE7-CFDD-870E-1417-74C600B00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07E81-5A66-46FF-A7F0-8894E66F4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27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background with a blue and white text&#10;&#10;Description automatically generated">
            <a:extLst>
              <a:ext uri="{FF2B5EF4-FFF2-40B4-BE49-F238E27FC236}">
                <a16:creationId xmlns:a16="http://schemas.microsoft.com/office/drawing/2014/main" id="{D519B26B-FA7E-8265-FF4F-CBD557459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04" y="757732"/>
            <a:ext cx="10325100" cy="501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314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13B28-85DA-071C-9FAF-95A765B32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13652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  <a:t>Baseline characteristics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774C55A-AA04-C339-8B51-C049E2050B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326018"/>
              </p:ext>
            </p:extLst>
          </p:nvPr>
        </p:nvGraphicFramePr>
        <p:xfrm>
          <a:off x="3161665" y="1362075"/>
          <a:ext cx="5868670" cy="5294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9190">
                  <a:extLst>
                    <a:ext uri="{9D8B030D-6E8A-4147-A177-3AD203B41FA5}">
                      <a16:colId xmlns:a16="http://schemas.microsoft.com/office/drawing/2014/main" val="3701067666"/>
                    </a:ext>
                  </a:extLst>
                </a:gridCol>
                <a:gridCol w="1503045">
                  <a:extLst>
                    <a:ext uri="{9D8B030D-6E8A-4147-A177-3AD203B41FA5}">
                      <a16:colId xmlns:a16="http://schemas.microsoft.com/office/drawing/2014/main" val="2372281712"/>
                    </a:ext>
                  </a:extLst>
                </a:gridCol>
                <a:gridCol w="1956435">
                  <a:extLst>
                    <a:ext uri="{9D8B030D-6E8A-4147-A177-3AD203B41FA5}">
                      <a16:colId xmlns:a16="http://schemas.microsoft.com/office/drawing/2014/main" val="2431057337"/>
                    </a:ext>
                  </a:extLst>
                </a:gridCol>
              </a:tblGrid>
              <a:tr h="874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Group 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Melatonin first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(n=30)</a:t>
                      </a:r>
                      <a:endParaRPr lang="en-GB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>
                          <a:effectLst/>
                        </a:rPr>
                        <a:t>Group B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>
                          <a:effectLst/>
                        </a:rPr>
                        <a:t>Placebo first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>
                          <a:effectLst/>
                        </a:rPr>
                        <a:t>(n=28)</a:t>
                      </a:r>
                      <a:endParaRPr lang="en-GB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8954856"/>
                  </a:ext>
                </a:extLst>
              </a:tr>
              <a:tr h="1777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sng" kern="0" dirty="0">
                          <a:effectLst/>
                        </a:rPr>
                        <a:t>Pain Type: </a:t>
                      </a:r>
                      <a:endParaRPr lang="en-GB" sz="14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Nociceptive/mainly nociceptive</a:t>
                      </a:r>
                      <a:endParaRPr lang="en-GB" sz="14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Neuropathic/ mainly neuropathic</a:t>
                      </a:r>
                      <a:endParaRPr lang="en-GB" sz="14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Mixed</a:t>
                      </a:r>
                      <a:endParaRPr lang="en-GB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b="1" kern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15</a:t>
                      </a:r>
                      <a:endParaRPr lang="en-GB" sz="14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7</a:t>
                      </a:r>
                      <a:endParaRPr lang="en-GB" sz="14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8</a:t>
                      </a:r>
                      <a:endParaRPr lang="en-GB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 </a:t>
                      </a:r>
                      <a:endParaRPr lang="en-GB" sz="14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b="1" kern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11</a:t>
                      </a:r>
                      <a:endParaRPr lang="en-GB" sz="14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11</a:t>
                      </a:r>
                      <a:endParaRPr lang="en-GB" sz="14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6</a:t>
                      </a:r>
                      <a:endParaRPr lang="en-GB" sz="14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 </a:t>
                      </a:r>
                      <a:endParaRPr lang="en-GB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8462995"/>
                  </a:ext>
                </a:extLst>
              </a:tr>
              <a:tr h="2548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sng" kern="0">
                          <a:effectLst/>
                        </a:rPr>
                        <a:t>Pain Location </a:t>
                      </a:r>
                      <a:endParaRPr lang="en-GB" sz="14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Neck</a:t>
                      </a:r>
                      <a:endParaRPr lang="en-GB" sz="14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Thorax, upper back or abdomen</a:t>
                      </a:r>
                      <a:endParaRPr lang="en-GB" sz="14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Upper or lower limbs</a:t>
                      </a:r>
                      <a:endParaRPr lang="en-GB" sz="14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Low back pain</a:t>
                      </a:r>
                      <a:endParaRPr lang="en-GB" sz="14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Widespread pain</a:t>
                      </a:r>
                      <a:endParaRPr lang="en-GB" sz="14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 </a:t>
                      </a:r>
                      <a:endParaRPr lang="en-GB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3</a:t>
                      </a:r>
                      <a:endParaRPr lang="en-GB" sz="14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2</a:t>
                      </a:r>
                      <a:endParaRPr lang="en-GB" sz="14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7</a:t>
                      </a:r>
                      <a:endParaRPr lang="en-GB" sz="14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7</a:t>
                      </a:r>
                      <a:endParaRPr lang="en-GB" sz="14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11</a:t>
                      </a:r>
                      <a:endParaRPr lang="en-GB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1</a:t>
                      </a:r>
                      <a:endParaRPr lang="en-GB" sz="14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3</a:t>
                      </a:r>
                      <a:endParaRPr lang="en-GB" sz="14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10</a:t>
                      </a:r>
                      <a:endParaRPr lang="en-GB" sz="14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9</a:t>
                      </a:r>
                      <a:endParaRPr lang="en-GB" sz="14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</a:rPr>
                        <a:t>5</a:t>
                      </a:r>
                      <a:endParaRPr lang="en-GB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7975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24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D0C8D8D-361E-4842-C5CE-5B5CC0DBC02E}"/>
              </a:ext>
            </a:extLst>
          </p:cNvPr>
          <p:cNvSpPr txBox="1">
            <a:spLocks/>
          </p:cNvSpPr>
          <p:nvPr/>
        </p:nvSpPr>
        <p:spPr>
          <a:xfrm>
            <a:off x="254000" y="1365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  <a:t>Baseline characteristics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155C7DD-0C7D-861C-015C-664CD9F59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414075"/>
              </p:ext>
            </p:extLst>
          </p:nvPr>
        </p:nvGraphicFramePr>
        <p:xfrm>
          <a:off x="2367916" y="799307"/>
          <a:ext cx="7091679" cy="5658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1256">
                  <a:extLst>
                    <a:ext uri="{9D8B030D-6E8A-4147-A177-3AD203B41FA5}">
                      <a16:colId xmlns:a16="http://schemas.microsoft.com/office/drawing/2014/main" val="3201396523"/>
                    </a:ext>
                  </a:extLst>
                </a:gridCol>
                <a:gridCol w="1816274">
                  <a:extLst>
                    <a:ext uri="{9D8B030D-6E8A-4147-A177-3AD203B41FA5}">
                      <a16:colId xmlns:a16="http://schemas.microsoft.com/office/drawing/2014/main" val="3506974252"/>
                    </a:ext>
                  </a:extLst>
                </a:gridCol>
                <a:gridCol w="2364149">
                  <a:extLst>
                    <a:ext uri="{9D8B030D-6E8A-4147-A177-3AD203B41FA5}">
                      <a16:colId xmlns:a16="http://schemas.microsoft.com/office/drawing/2014/main" val="3130347353"/>
                    </a:ext>
                  </a:extLst>
                </a:gridCol>
              </a:tblGrid>
              <a:tr h="790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</a:rPr>
                        <a:t> 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Group 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Melatonin first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(n=30)</a:t>
                      </a:r>
                      <a:endParaRPr lang="en-GB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Group B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Placebo first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(n=28)</a:t>
                      </a:r>
                      <a:endParaRPr lang="en-GB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extLst>
                  <a:ext uri="{0D108BD9-81ED-4DB2-BD59-A6C34878D82A}">
                    <a16:rowId xmlns:a16="http://schemas.microsoft.com/office/drawing/2014/main" val="2212925643"/>
                  </a:ext>
                </a:extLst>
              </a:tr>
              <a:tr h="260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</a:rPr>
                        <a:t>Age, y (%)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62 [24 -79]</a:t>
                      </a:r>
                      <a:endParaRPr lang="en-GB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>
                          <a:effectLst/>
                        </a:rPr>
                        <a:t>55 [28 -79]</a:t>
                      </a:r>
                      <a:endParaRPr lang="en-GB" sz="12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extLst>
                  <a:ext uri="{0D108BD9-81ED-4DB2-BD59-A6C34878D82A}">
                    <a16:rowId xmlns:a16="http://schemas.microsoft.com/office/drawing/2014/main" val="3109364892"/>
                  </a:ext>
                </a:extLst>
              </a:tr>
              <a:tr h="1087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</a:rPr>
                        <a:t>Sex, n (%)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</a:rPr>
                        <a:t>Male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</a:rPr>
                        <a:t>Female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</a:rPr>
                        <a:t> 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10 (33%)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20 (67%)</a:t>
                      </a:r>
                      <a:endParaRPr lang="en-GB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>
                          <a:effectLst/>
                        </a:rPr>
                        <a:t>12 (43%)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>
                          <a:effectLst/>
                        </a:rPr>
                        <a:t>16 (58%)</a:t>
                      </a:r>
                      <a:endParaRPr lang="en-GB" sz="12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extLst>
                  <a:ext uri="{0D108BD9-81ED-4DB2-BD59-A6C34878D82A}">
                    <a16:rowId xmlns:a16="http://schemas.microsoft.com/office/drawing/2014/main" val="2013743147"/>
                  </a:ext>
                </a:extLst>
              </a:tr>
              <a:tr h="260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Pain duration, months</a:t>
                      </a:r>
                      <a:endParaRPr lang="en-GB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96 [12 - 336]</a:t>
                      </a:r>
                      <a:endParaRPr lang="en-GB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96 [24 - 480]</a:t>
                      </a:r>
                      <a:endParaRPr lang="en-GB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extLst>
                  <a:ext uri="{0D108BD9-81ED-4DB2-BD59-A6C34878D82A}">
                    <a16:rowId xmlns:a16="http://schemas.microsoft.com/office/drawing/2014/main" val="1136746619"/>
                  </a:ext>
                </a:extLst>
              </a:tr>
              <a:tr h="1680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Ethnicity, n (%)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White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Other White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Asian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Black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 </a:t>
                      </a:r>
                      <a:endParaRPr lang="en-GB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28 (93%)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1 (3%)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1 (3%)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0</a:t>
                      </a:r>
                      <a:endParaRPr lang="en-GB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27 (96%)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1 (3.6%)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 </a:t>
                      </a:r>
                      <a:endParaRPr lang="en-GB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extLst>
                  <a:ext uri="{0D108BD9-81ED-4DB2-BD59-A6C34878D82A}">
                    <a16:rowId xmlns:a16="http://schemas.microsoft.com/office/drawing/2014/main" val="2108837316"/>
                  </a:ext>
                </a:extLst>
              </a:tr>
              <a:tr h="1087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Smoking status, n (%)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Never smoked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Ex-smoker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Smoker</a:t>
                      </a:r>
                      <a:endParaRPr lang="en-GB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>
                          <a:effectLst/>
                        </a:rPr>
                        <a:t>10 (33%)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>
                          <a:effectLst/>
                        </a:rPr>
                        <a:t>13 (43%)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>
                          <a:effectLst/>
                        </a:rPr>
                        <a:t>7 (23%)</a:t>
                      </a:r>
                      <a:endParaRPr lang="en-GB" sz="12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15 (55%)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9 (32%)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4 (14%)</a:t>
                      </a:r>
                      <a:endParaRPr lang="en-GB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extLst>
                  <a:ext uri="{0D108BD9-81ED-4DB2-BD59-A6C34878D82A}">
                    <a16:rowId xmlns:a16="http://schemas.microsoft.com/office/drawing/2014/main" val="2464674907"/>
                  </a:ext>
                </a:extLst>
              </a:tr>
              <a:tr h="4932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Body mass index, kg/m</a:t>
                      </a:r>
                      <a:r>
                        <a:rPr lang="en-GB" sz="1200" kern="100" baseline="30000">
                          <a:effectLst/>
                        </a:rPr>
                        <a:t>2 </a:t>
                      </a:r>
                      <a:endParaRPr lang="en-GB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>
                          <a:effectLst/>
                        </a:rPr>
                        <a:t>29.8 [22.7 - 51.3)</a:t>
                      </a:r>
                      <a:endParaRPr lang="en-GB" sz="12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effectLst/>
                        </a:rPr>
                        <a:t>30.3 [20.4 – 48.0]</a:t>
                      </a:r>
                      <a:endParaRPr lang="en-GB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98" marR="62798" marT="0" marB="0"/>
                </a:tc>
                <a:extLst>
                  <a:ext uri="{0D108BD9-81ED-4DB2-BD59-A6C34878D82A}">
                    <a16:rowId xmlns:a16="http://schemas.microsoft.com/office/drawing/2014/main" val="302812087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6E2A791-9BB6-655D-7A41-B06143CDA824}"/>
              </a:ext>
            </a:extLst>
          </p:cNvPr>
          <p:cNvSpPr txBox="1"/>
          <p:nvPr/>
        </p:nvSpPr>
        <p:spPr>
          <a:xfrm>
            <a:off x="3328679" y="6153150"/>
            <a:ext cx="75583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sz="1200" dirty="0"/>
              <a:t>Data are shown as number or median [range] as appropriate, with % in parentheses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1234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D6086B6-83F2-9232-2F35-B5E4BAE80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936699"/>
              </p:ext>
            </p:extLst>
          </p:nvPr>
        </p:nvGraphicFramePr>
        <p:xfrm>
          <a:off x="1900673" y="1340675"/>
          <a:ext cx="8390654" cy="4479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0703">
                  <a:extLst>
                    <a:ext uri="{9D8B030D-6E8A-4147-A177-3AD203B41FA5}">
                      <a16:colId xmlns:a16="http://schemas.microsoft.com/office/drawing/2014/main" val="3327797051"/>
                    </a:ext>
                  </a:extLst>
                </a:gridCol>
                <a:gridCol w="1935276">
                  <a:extLst>
                    <a:ext uri="{9D8B030D-6E8A-4147-A177-3AD203B41FA5}">
                      <a16:colId xmlns:a16="http://schemas.microsoft.com/office/drawing/2014/main" val="416503066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364820335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86741780"/>
                    </a:ext>
                  </a:extLst>
                </a:gridCol>
              </a:tblGrid>
              <a:tr h="1585970">
                <a:tc>
                  <a:txBody>
                    <a:bodyPr/>
                    <a:lstStyle/>
                    <a:p>
                      <a:endParaRPr lang="en-GB" sz="16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22" marR="43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Group 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Melatonin first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 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22" marR="43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Group B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Placebo first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 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22" marR="43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 Sampling probability 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22" marR="43222" marT="0" marB="0"/>
                </a:tc>
                <a:extLst>
                  <a:ext uri="{0D108BD9-81ED-4DB2-BD59-A6C34878D82A}">
                    <a16:rowId xmlns:a16="http://schemas.microsoft.com/office/drawing/2014/main" val="1283179710"/>
                  </a:ext>
                </a:extLst>
              </a:tr>
              <a:tr h="2893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 err="1">
                          <a:effectLst/>
                        </a:rPr>
                        <a:t>Verran</a:t>
                      </a:r>
                      <a:r>
                        <a:rPr lang="en-GB" sz="1600" kern="100" dirty="0">
                          <a:effectLst/>
                        </a:rPr>
                        <a:t>, Snyder-Halpern sleep scale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   Sleep disturbance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   Sleep latency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   Wake after sleep onset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 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22" marR="43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481 [67-632]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89 [4-100]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54 [3-100]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22" marR="43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  409 [122-673]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50 [0-100]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43 [0-90]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22" marR="43222" marT="0" marB="0"/>
                </a:tc>
                <a:tc>
                  <a:txBody>
                    <a:bodyPr/>
                    <a:lstStyle/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 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 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 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  P=0.06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P=0.18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P=0.24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22" marR="43222" marT="0" marB="0"/>
                </a:tc>
                <a:extLst>
                  <a:ext uri="{0D108BD9-81ED-4DB2-BD59-A6C34878D82A}">
                    <a16:rowId xmlns:a16="http://schemas.microsoft.com/office/drawing/2014/main" val="112301931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729339E-1086-0802-2F39-1AF8CD89DA4E}"/>
              </a:ext>
            </a:extLst>
          </p:cNvPr>
          <p:cNvSpPr txBox="1"/>
          <p:nvPr/>
        </p:nvSpPr>
        <p:spPr>
          <a:xfrm>
            <a:off x="781049" y="157431"/>
            <a:ext cx="97631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Copperplate Gothic Light" pitchFamily="34" charset="0"/>
                <a:ea typeface="+mj-ea"/>
                <a:cs typeface="Arial" charset="0"/>
              </a:rPr>
              <a:t>BASELINE OUTCOME MEASURE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62B091-B50E-92E0-8AD5-F32E3BF4325E}"/>
              </a:ext>
            </a:extLst>
          </p:cNvPr>
          <p:cNvSpPr txBox="1"/>
          <p:nvPr/>
        </p:nvSpPr>
        <p:spPr>
          <a:xfrm>
            <a:off x="4291012" y="6362700"/>
            <a:ext cx="3609975" cy="248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Data shown as median [range]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990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B88A42-A96B-9D5F-046C-E9FA1989E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273841"/>
              </p:ext>
            </p:extLst>
          </p:nvPr>
        </p:nvGraphicFramePr>
        <p:xfrm>
          <a:off x="3257550" y="241871"/>
          <a:ext cx="7741010" cy="6374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3037">
                  <a:extLst>
                    <a:ext uri="{9D8B030D-6E8A-4147-A177-3AD203B41FA5}">
                      <a16:colId xmlns:a16="http://schemas.microsoft.com/office/drawing/2014/main" val="706927245"/>
                    </a:ext>
                  </a:extLst>
                </a:gridCol>
                <a:gridCol w="1736280">
                  <a:extLst>
                    <a:ext uri="{9D8B030D-6E8A-4147-A177-3AD203B41FA5}">
                      <a16:colId xmlns:a16="http://schemas.microsoft.com/office/drawing/2014/main" val="3660635219"/>
                    </a:ext>
                  </a:extLst>
                </a:gridCol>
                <a:gridCol w="2119608">
                  <a:extLst>
                    <a:ext uri="{9D8B030D-6E8A-4147-A177-3AD203B41FA5}">
                      <a16:colId xmlns:a16="http://schemas.microsoft.com/office/drawing/2014/main" val="2707732908"/>
                    </a:ext>
                  </a:extLst>
                </a:gridCol>
                <a:gridCol w="1102085">
                  <a:extLst>
                    <a:ext uri="{9D8B030D-6E8A-4147-A177-3AD203B41FA5}">
                      <a16:colId xmlns:a16="http://schemas.microsoft.com/office/drawing/2014/main" val="481711979"/>
                    </a:ext>
                  </a:extLst>
                </a:gridCol>
              </a:tblGrid>
              <a:tr h="148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4" marR="609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>
                          <a:effectLst/>
                        </a:rPr>
                        <a:t>Group 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>
                          <a:effectLst/>
                        </a:rPr>
                        <a:t>Melatonin first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>
                          <a:effectLst/>
                        </a:rPr>
                        <a:t> </a:t>
                      </a:r>
                      <a:endParaRPr lang="en-GB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4" marR="609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>
                          <a:effectLst/>
                        </a:rPr>
                        <a:t>Group B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>
                          <a:effectLst/>
                        </a:rPr>
                        <a:t>Placebo first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>
                          <a:effectLst/>
                        </a:rPr>
                        <a:t> </a:t>
                      </a:r>
                      <a:endParaRPr lang="en-GB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4" marR="609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>
                          <a:effectLst/>
                        </a:rPr>
                        <a:t> 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>
                          <a:effectLst/>
                        </a:rPr>
                        <a:t> Sampling probability </a:t>
                      </a:r>
                      <a:endParaRPr lang="en-GB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4" marR="60964" marT="0" marB="0"/>
                </a:tc>
                <a:extLst>
                  <a:ext uri="{0D108BD9-81ED-4DB2-BD59-A6C34878D82A}">
                    <a16:rowId xmlns:a16="http://schemas.microsoft.com/office/drawing/2014/main" val="2287423379"/>
                  </a:ext>
                </a:extLst>
              </a:tr>
              <a:tr h="4683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Brief Pain Inventory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   Pain intensity</a:t>
                      </a:r>
                      <a:r>
                        <a:rPr lang="en-GB" sz="1400" kern="100" baseline="30000" dirty="0">
                          <a:effectLst/>
                        </a:rPr>
                        <a:t> </a:t>
                      </a:r>
                      <a:r>
                        <a:rPr lang="en-GB" sz="1400" kern="100" dirty="0">
                          <a:effectLst/>
                        </a:rPr>
                        <a:t>score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   Sleep interference score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   Psychological interference score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Pittsburgh Sleep Quality Index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   Global Score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   Sleep duration (hours)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Pain and Sleep Quality 3-Item score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4" marR="609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7 [7-10]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8 [1-10]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17 [0-30]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12.5 [4.0-17.0]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5.0 [2.0-7.5]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248 [57-300]</a:t>
                      </a:r>
                      <a:endParaRPr lang="en-GB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4" marR="609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7 [7-10]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8 [5-10]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17 [3-28]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12.0 [5.0-16.0]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2.0 [2.0-8.0]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214 [83-299]</a:t>
                      </a:r>
                      <a:endParaRPr lang="en-GB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4" marR="60964" marT="0" marB="0"/>
                </a:tc>
                <a:tc>
                  <a:txBody>
                    <a:bodyPr/>
                    <a:lstStyle/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    P=0.38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    P=0.86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P=0.75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   P=0.31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  P=0.56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</a:p>
                    <a:p>
                      <a:pPr marR="1104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  P=0.08</a:t>
                      </a:r>
                      <a:endParaRPr lang="en-GB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4" marR="60964" marT="0" marB="0"/>
                </a:tc>
                <a:extLst>
                  <a:ext uri="{0D108BD9-81ED-4DB2-BD59-A6C34878D82A}">
                    <a16:rowId xmlns:a16="http://schemas.microsoft.com/office/drawing/2014/main" val="33237249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93B2445-D5F0-A847-1DAD-3ED0DF91F4E9}"/>
              </a:ext>
            </a:extLst>
          </p:cNvPr>
          <p:cNvSpPr txBox="1"/>
          <p:nvPr/>
        </p:nvSpPr>
        <p:spPr>
          <a:xfrm>
            <a:off x="552450" y="443984"/>
            <a:ext cx="27051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Copperplate Gothic Light" pitchFamily="34" charset="0"/>
                <a:ea typeface="+mj-ea"/>
                <a:cs typeface="Arial" charset="0"/>
              </a:rPr>
              <a:t>BASELINE OUTCOME MEASURE</a:t>
            </a:r>
            <a:endParaRPr lang="en-GB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2E62CC-93E5-D78F-D729-121FD262FE96}"/>
              </a:ext>
            </a:extLst>
          </p:cNvPr>
          <p:cNvSpPr txBox="1"/>
          <p:nvPr/>
        </p:nvSpPr>
        <p:spPr>
          <a:xfrm>
            <a:off x="5734049" y="6625372"/>
            <a:ext cx="3800475" cy="232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Data shown as median [range]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579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5477C-DD25-7A60-A19A-9B2020F7C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  <a:t>RESULT -SLEEP DISTURBANCE - VSH</a:t>
            </a:r>
          </a:p>
        </p:txBody>
      </p:sp>
      <p:pic>
        <p:nvPicPr>
          <p:cNvPr id="5" name="Content Placeholder 4" descr="A graph of a graph showing different colored squares">
            <a:extLst>
              <a:ext uri="{FF2B5EF4-FFF2-40B4-BE49-F238E27FC236}">
                <a16:creationId xmlns:a16="http://schemas.microsoft.com/office/drawing/2014/main" id="{7CFB2A81-6A7F-7639-E64B-4A755FB412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525" y="1848644"/>
            <a:ext cx="5060950" cy="43053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7A9221-6C9A-6A90-3166-4614DCB3E6BC}"/>
              </a:ext>
            </a:extLst>
          </p:cNvPr>
          <p:cNvSpPr txBox="1"/>
          <p:nvPr/>
        </p:nvSpPr>
        <p:spPr>
          <a:xfrm>
            <a:off x="471949" y="6381135"/>
            <a:ext cx="11307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Sleep disturbance score was not different between melatonin and placebo at 6wk but fell transiently during melatonin treatment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37503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AC15B-E61C-90B7-DA0A-AB17145AD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362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  <a:t>RESULT- SLEEP LATENCY AND WASO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B01C6-3AEA-D9D9-D062-349C9A7B2D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Sleep latency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EAE9D4-11FC-01D8-D698-108AE5F5FF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WASO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8A4F2D-24BE-D98F-C435-A9EA0FB0B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230" y="2625788"/>
            <a:ext cx="4072481" cy="260931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3B522DA-6A45-CB53-47E4-0BCCA82F6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3574" y="5246560"/>
            <a:ext cx="2952750" cy="5048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8ADE872-8B32-BA34-03A1-50F59E4E2A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9934" y="5930280"/>
            <a:ext cx="2857500" cy="5048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157143-F63B-6208-970E-74E2D302A84A}"/>
              </a:ext>
            </a:extLst>
          </p:cNvPr>
          <p:cNvSpPr txBox="1"/>
          <p:nvPr/>
        </p:nvSpPr>
        <p:spPr>
          <a:xfrm>
            <a:off x="530942" y="6306651"/>
            <a:ext cx="11139948" cy="476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Transient effects on other sleep parameters including sleep latency and wake after sleep onset (</a:t>
            </a:r>
            <a:r>
              <a:rPr lang="en-GB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WASO) </a:t>
            </a:r>
            <a:r>
              <a:rPr lang="en-GB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 also seen during the melatonin treatment period.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pic>
        <p:nvPicPr>
          <p:cNvPr id="9" name="Picture 8" descr="A diagram of different colored squares&#10;&#10;Description automatically generated with medium confidence">
            <a:extLst>
              <a:ext uri="{FF2B5EF4-FFF2-40B4-BE49-F238E27FC236}">
                <a16:creationId xmlns:a16="http://schemas.microsoft.com/office/drawing/2014/main" id="{31D93AC3-DCAE-3858-0EBE-8B1C64D108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271" y="2429628"/>
            <a:ext cx="4404852" cy="28966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AD8FC1E-9FD2-6071-632B-47B83D9D2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1534" y="5206936"/>
            <a:ext cx="295275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41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92FCEC48-CF5B-4016-D843-211541F49F2D}"/>
              </a:ext>
            </a:extLst>
          </p:cNvPr>
          <p:cNvGrpSpPr/>
          <p:nvPr/>
        </p:nvGrpSpPr>
        <p:grpSpPr>
          <a:xfrm>
            <a:off x="3891540" y="346058"/>
            <a:ext cx="4188906" cy="2676588"/>
            <a:chOff x="329262" y="499862"/>
            <a:chExt cx="5966160" cy="3693708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C410063C-5D5F-E75A-A86D-36D93A167316}"/>
                </a:ext>
              </a:extLst>
            </p:cNvPr>
            <p:cNvSpPr txBox="1"/>
            <p:nvPr/>
          </p:nvSpPr>
          <p:spPr>
            <a:xfrm rot="16200000">
              <a:off x="-387955" y="2169921"/>
              <a:ext cx="1748044" cy="313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31" b="1" dirty="0">
                  <a:latin typeface="Verdana" panose="020B0604030504040204" pitchFamily="34" charset="0"/>
                  <a:ea typeface="Verdana" panose="020B0604030504040204" pitchFamily="34" charset="0"/>
                </a:rPr>
                <a:t>PSQ-3 Total Score</a:t>
              </a: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BF9332A5-232F-8C0A-1EAC-2F12D22FD033}"/>
                </a:ext>
              </a:extLst>
            </p:cNvPr>
            <p:cNvCxnSpPr>
              <a:cxnSpLocks/>
            </p:cNvCxnSpPr>
            <p:nvPr/>
          </p:nvCxnSpPr>
          <p:spPr>
            <a:xfrm>
              <a:off x="3256931" y="742055"/>
              <a:ext cx="7301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1D8BDE67-F4C3-179F-E647-36C60ADA9A3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149048" y="840934"/>
              <a:ext cx="21576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CF9ED57-0070-9011-826E-39D941CE3EB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879164" y="840934"/>
              <a:ext cx="21576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DA88421-9B33-3C4F-0F08-2CBF42AB4DE0}"/>
                </a:ext>
              </a:extLst>
            </p:cNvPr>
            <p:cNvCxnSpPr>
              <a:cxnSpLocks/>
            </p:cNvCxnSpPr>
            <p:nvPr/>
          </p:nvCxnSpPr>
          <p:spPr>
            <a:xfrm>
              <a:off x="1829944" y="3732498"/>
              <a:ext cx="1428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9A439BF-070D-6883-E12F-B3B152C90579}"/>
                </a:ext>
              </a:extLst>
            </p:cNvPr>
            <p:cNvCxnSpPr>
              <a:cxnSpLocks/>
            </p:cNvCxnSpPr>
            <p:nvPr/>
          </p:nvCxnSpPr>
          <p:spPr>
            <a:xfrm>
              <a:off x="1829944" y="3536207"/>
              <a:ext cx="0" cy="2068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EC5E4CF-044D-C116-A442-762C9E39C29B}"/>
                </a:ext>
              </a:extLst>
            </p:cNvPr>
            <p:cNvCxnSpPr>
              <a:cxnSpLocks/>
            </p:cNvCxnSpPr>
            <p:nvPr/>
          </p:nvCxnSpPr>
          <p:spPr>
            <a:xfrm>
              <a:off x="1829944" y="3847158"/>
              <a:ext cx="0" cy="2068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95FE419-0031-8BBD-2787-831635B1F94C}"/>
                </a:ext>
              </a:extLst>
            </p:cNvPr>
            <p:cNvCxnSpPr>
              <a:cxnSpLocks/>
            </p:cNvCxnSpPr>
            <p:nvPr/>
          </p:nvCxnSpPr>
          <p:spPr>
            <a:xfrm>
              <a:off x="1835053" y="4041117"/>
              <a:ext cx="295445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19ABB48-0EBD-7F7D-7E10-CC7A8C6A1617}"/>
                </a:ext>
              </a:extLst>
            </p:cNvPr>
            <p:cNvCxnSpPr>
              <a:cxnSpLocks/>
            </p:cNvCxnSpPr>
            <p:nvPr/>
          </p:nvCxnSpPr>
          <p:spPr>
            <a:xfrm>
              <a:off x="3256930" y="3533639"/>
              <a:ext cx="0" cy="2068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EFE0825-AC00-4780-02F7-6E61B4B2BB05}"/>
                </a:ext>
              </a:extLst>
            </p:cNvPr>
            <p:cNvCxnSpPr>
              <a:cxnSpLocks/>
            </p:cNvCxnSpPr>
            <p:nvPr/>
          </p:nvCxnSpPr>
          <p:spPr>
            <a:xfrm>
              <a:off x="4792791" y="3844401"/>
              <a:ext cx="0" cy="2068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D2595C4-CE8F-22DA-6050-17DD11E262DD}"/>
                </a:ext>
              </a:extLst>
            </p:cNvPr>
            <p:cNvSpPr txBox="1"/>
            <p:nvPr/>
          </p:nvSpPr>
          <p:spPr>
            <a:xfrm>
              <a:off x="3256931" y="499862"/>
              <a:ext cx="868042" cy="2892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62" dirty="0">
                  <a:latin typeface="Verdana" panose="020B0604030504040204" pitchFamily="34" charset="0"/>
                  <a:ea typeface="Verdana" panose="020B0604030504040204" pitchFamily="34" charset="0"/>
                </a:rPr>
                <a:t>P=0.032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6A9D811-F6A5-401F-DC07-591A6CD98D09}"/>
                </a:ext>
              </a:extLst>
            </p:cNvPr>
            <p:cNvSpPr txBox="1"/>
            <p:nvPr/>
          </p:nvSpPr>
          <p:spPr>
            <a:xfrm>
              <a:off x="2128456" y="3593998"/>
              <a:ext cx="915988" cy="30386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831" dirty="0">
                  <a:latin typeface="Verdana" panose="020B0604030504040204" pitchFamily="34" charset="0"/>
                  <a:ea typeface="Verdana" panose="020B0604030504040204" pitchFamily="34" charset="0"/>
                </a:rPr>
                <a:t>P&lt;0.001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63D2E10-93D7-C938-6584-B650F1F53DD7}"/>
                </a:ext>
              </a:extLst>
            </p:cNvPr>
            <p:cNvSpPr txBox="1"/>
            <p:nvPr/>
          </p:nvSpPr>
          <p:spPr>
            <a:xfrm>
              <a:off x="2838565" y="3889709"/>
              <a:ext cx="915988" cy="30386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831" dirty="0">
                  <a:latin typeface="Verdana" panose="020B0604030504040204" pitchFamily="34" charset="0"/>
                  <a:ea typeface="Verdana" panose="020B0604030504040204" pitchFamily="34" charset="0"/>
                </a:rPr>
                <a:t>P&lt;0.001</a:t>
              </a:r>
            </a:p>
          </p:txBody>
        </p:sp>
        <p:graphicFrame>
          <p:nvGraphicFramePr>
            <p:cNvPr id="24" name="Chart 23">
              <a:extLst>
                <a:ext uri="{FF2B5EF4-FFF2-40B4-BE49-F238E27FC236}">
                  <a16:creationId xmlns:a16="http://schemas.microsoft.com/office/drawing/2014/main" id="{FE8EB46A-0126-FFEA-5175-B730F374438A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624565" y="900387"/>
            <a:ext cx="4914301" cy="30879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5" name="Chart 24">
              <a:extLst>
                <a:ext uri="{FF2B5EF4-FFF2-40B4-BE49-F238E27FC236}">
                  <a16:creationId xmlns:a16="http://schemas.microsoft.com/office/drawing/2014/main" id="{6702C1D9-AC56-56C0-E6FC-6F58611FA779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381121" y="913304"/>
            <a:ext cx="4914301" cy="30879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D102BDD8-A6A8-35F1-998C-3724A6345F2C}"/>
              </a:ext>
            </a:extLst>
          </p:cNvPr>
          <p:cNvSpPr txBox="1"/>
          <p:nvPr/>
        </p:nvSpPr>
        <p:spPr>
          <a:xfrm>
            <a:off x="4822275" y="5780031"/>
            <a:ext cx="707196" cy="2201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31" b="1" dirty="0">
                <a:latin typeface="Verdana" panose="020B0604030504040204" pitchFamily="34" charset="0"/>
                <a:ea typeface="Verdana" panose="020B0604030504040204" pitchFamily="34" charset="0"/>
              </a:rPr>
              <a:t>Baseline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7860E8C-5E7F-1CE3-9781-F8F49B421D50}"/>
              </a:ext>
            </a:extLst>
          </p:cNvPr>
          <p:cNvSpPr txBox="1"/>
          <p:nvPr/>
        </p:nvSpPr>
        <p:spPr>
          <a:xfrm>
            <a:off x="5883946" y="5780031"/>
            <a:ext cx="707196" cy="2201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31" b="1" dirty="0">
                <a:latin typeface="Verdana" panose="020B0604030504040204" pitchFamily="34" charset="0"/>
                <a:ea typeface="Verdana" panose="020B0604030504040204" pitchFamily="34" charset="0"/>
              </a:rPr>
              <a:t>3 weeks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118BED6-18F9-8866-8B4C-C7DBFB776A58}"/>
              </a:ext>
            </a:extLst>
          </p:cNvPr>
          <p:cNvSpPr txBox="1"/>
          <p:nvPr/>
        </p:nvSpPr>
        <p:spPr>
          <a:xfrm>
            <a:off x="6945618" y="5780031"/>
            <a:ext cx="707196" cy="2201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31" b="1" dirty="0">
                <a:latin typeface="Verdana" panose="020B0604030504040204" pitchFamily="34" charset="0"/>
                <a:ea typeface="Verdana" panose="020B0604030504040204" pitchFamily="34" charset="0"/>
              </a:rPr>
              <a:t>6 weeks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DB394C2-6D5F-C5A6-DADF-180EC3F5243F}"/>
              </a:ext>
            </a:extLst>
          </p:cNvPr>
          <p:cNvGrpSpPr/>
          <p:nvPr/>
        </p:nvGrpSpPr>
        <p:grpSpPr>
          <a:xfrm>
            <a:off x="3948490" y="3063916"/>
            <a:ext cx="4280810" cy="2558958"/>
            <a:chOff x="327041" y="4425656"/>
            <a:chExt cx="6183392" cy="3696274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2A2EAF6-C0E0-8588-B926-007A46CA4615}"/>
                </a:ext>
              </a:extLst>
            </p:cNvPr>
            <p:cNvCxnSpPr>
              <a:cxnSpLocks/>
            </p:cNvCxnSpPr>
            <p:nvPr/>
          </p:nvCxnSpPr>
          <p:spPr>
            <a:xfrm>
              <a:off x="3216090" y="4667849"/>
              <a:ext cx="7301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8AF71F7-6A19-A214-989F-9645D63CD66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108207" y="4766728"/>
              <a:ext cx="21576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2B29ECE-BEB0-6326-7573-0290A0FD3218}"/>
                </a:ext>
              </a:extLst>
            </p:cNvPr>
            <p:cNvCxnSpPr>
              <a:cxnSpLocks/>
            </p:cNvCxnSpPr>
            <p:nvPr/>
          </p:nvCxnSpPr>
          <p:spPr>
            <a:xfrm>
              <a:off x="1773511" y="7672979"/>
              <a:ext cx="1428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2357D67-E195-90B2-66C1-3A68F98185DD}"/>
                </a:ext>
              </a:extLst>
            </p:cNvPr>
            <p:cNvSpPr txBox="1"/>
            <p:nvPr/>
          </p:nvSpPr>
          <p:spPr>
            <a:xfrm>
              <a:off x="3216089" y="4425656"/>
              <a:ext cx="880334" cy="302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62" dirty="0">
                  <a:latin typeface="Verdana" panose="020B0604030504040204" pitchFamily="34" charset="0"/>
                  <a:ea typeface="Verdana" panose="020B0604030504040204" pitchFamily="34" charset="0"/>
                </a:rPr>
                <a:t>P=0.004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FD6A840-3F93-96C0-9D66-8B9D30BF3AA1}"/>
                </a:ext>
              </a:extLst>
            </p:cNvPr>
            <p:cNvSpPr txBox="1"/>
            <p:nvPr/>
          </p:nvSpPr>
          <p:spPr>
            <a:xfrm>
              <a:off x="2072023" y="7534479"/>
              <a:ext cx="928958" cy="31804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831" dirty="0">
                  <a:latin typeface="Verdana" panose="020B0604030504040204" pitchFamily="34" charset="0"/>
                  <a:ea typeface="Verdana" panose="020B0604030504040204" pitchFamily="34" charset="0"/>
                </a:rPr>
                <a:t>P&lt;0.001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73C1566-3B3C-9505-1033-BE42D9BE2C78}"/>
                </a:ext>
              </a:extLst>
            </p:cNvPr>
            <p:cNvCxnSpPr>
              <a:cxnSpLocks/>
            </p:cNvCxnSpPr>
            <p:nvPr/>
          </p:nvCxnSpPr>
          <p:spPr>
            <a:xfrm>
              <a:off x="1770224" y="7468860"/>
              <a:ext cx="0" cy="2068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E45E812-4FD4-35E2-1066-C5ADBDFDC934}"/>
                </a:ext>
              </a:extLst>
            </p:cNvPr>
            <p:cNvCxnSpPr>
              <a:cxnSpLocks/>
            </p:cNvCxnSpPr>
            <p:nvPr/>
          </p:nvCxnSpPr>
          <p:spPr>
            <a:xfrm>
              <a:off x="3192041" y="7468860"/>
              <a:ext cx="0" cy="2068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6" name="Chart 45">
              <a:extLst>
                <a:ext uri="{FF2B5EF4-FFF2-40B4-BE49-F238E27FC236}">
                  <a16:creationId xmlns:a16="http://schemas.microsoft.com/office/drawing/2014/main" id="{42F209E2-6A6F-0F4A-E0C3-3960AC659D78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611664" y="4893986"/>
            <a:ext cx="4935053" cy="31575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47" name="Chart 46">
              <a:extLst>
                <a:ext uri="{FF2B5EF4-FFF2-40B4-BE49-F238E27FC236}">
                  <a16:creationId xmlns:a16="http://schemas.microsoft.com/office/drawing/2014/main" id="{5D66A621-E9D6-5B6A-4045-DE3A917B50B8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575380" y="4763371"/>
            <a:ext cx="4935053" cy="31575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99FB603-98A2-5072-C907-01AE0CE3DD8C}"/>
                </a:ext>
              </a:extLst>
            </p:cNvPr>
            <p:cNvSpPr txBox="1"/>
            <p:nvPr/>
          </p:nvSpPr>
          <p:spPr>
            <a:xfrm rot="16200000">
              <a:off x="-434557" y="6183145"/>
              <a:ext cx="1841245" cy="3180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31" b="1" dirty="0">
                  <a:latin typeface="Verdana" panose="020B0604030504040204" pitchFamily="34" charset="0"/>
                  <a:ea typeface="Verdana" panose="020B0604030504040204" pitchFamily="34" charset="0"/>
                </a:rPr>
                <a:t>PSQI Global Score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6A8C6BC-11D8-B5B9-C822-CB4381FF6993}"/>
                </a:ext>
              </a:extLst>
            </p:cNvPr>
            <p:cNvCxnSpPr>
              <a:cxnSpLocks/>
            </p:cNvCxnSpPr>
            <p:nvPr/>
          </p:nvCxnSpPr>
          <p:spPr>
            <a:xfrm>
              <a:off x="1765115" y="7761330"/>
              <a:ext cx="0" cy="2068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E08F69D6-C947-A1EA-AE1F-303DEA876EF6}"/>
                </a:ext>
              </a:extLst>
            </p:cNvPr>
            <p:cNvCxnSpPr>
              <a:cxnSpLocks/>
            </p:cNvCxnSpPr>
            <p:nvPr/>
          </p:nvCxnSpPr>
          <p:spPr>
            <a:xfrm>
              <a:off x="1770224" y="7955289"/>
              <a:ext cx="295445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6F93A21B-5B60-5110-A543-B23E9961021F}"/>
                </a:ext>
              </a:extLst>
            </p:cNvPr>
            <p:cNvCxnSpPr>
              <a:cxnSpLocks/>
            </p:cNvCxnSpPr>
            <p:nvPr/>
          </p:nvCxnSpPr>
          <p:spPr>
            <a:xfrm>
              <a:off x="4727962" y="7758573"/>
              <a:ext cx="0" cy="2068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281D243-AC27-EA19-8DA3-8F1410CA9849}"/>
                </a:ext>
              </a:extLst>
            </p:cNvPr>
            <p:cNvSpPr txBox="1"/>
            <p:nvPr/>
          </p:nvSpPr>
          <p:spPr>
            <a:xfrm>
              <a:off x="2773736" y="7803881"/>
              <a:ext cx="928958" cy="31804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831" dirty="0">
                  <a:latin typeface="Verdana" panose="020B0604030504040204" pitchFamily="34" charset="0"/>
                  <a:ea typeface="Verdana" panose="020B0604030504040204" pitchFamily="34" charset="0"/>
                </a:rPr>
                <a:t>P&lt;0.001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16646E6C-3717-1E37-F841-6284F95959A1}"/>
              </a:ext>
            </a:extLst>
          </p:cNvPr>
          <p:cNvSpPr txBox="1"/>
          <p:nvPr/>
        </p:nvSpPr>
        <p:spPr>
          <a:xfrm>
            <a:off x="3862754" y="510255"/>
            <a:ext cx="277640" cy="284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46" dirty="0"/>
              <a:t>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A933A97-D732-1C19-CD22-9EBC118A4ED5}"/>
              </a:ext>
            </a:extLst>
          </p:cNvPr>
          <p:cNvSpPr txBox="1"/>
          <p:nvPr/>
        </p:nvSpPr>
        <p:spPr>
          <a:xfrm>
            <a:off x="3923143" y="3130362"/>
            <a:ext cx="271228" cy="284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46" dirty="0"/>
              <a:t>B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7F14E99-7A9D-1EED-8E20-D208C6DDF5BD}"/>
              </a:ext>
            </a:extLst>
          </p:cNvPr>
          <p:cNvCxnSpPr>
            <a:cxnSpLocks/>
          </p:cNvCxnSpPr>
          <p:nvPr/>
        </p:nvCxnSpPr>
        <p:spPr>
          <a:xfrm rot="16200000">
            <a:off x="6379378" y="3300042"/>
            <a:ext cx="149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356B6DC-8F39-B6C0-8862-7ED33A66B5F4}"/>
              </a:ext>
            </a:extLst>
          </p:cNvPr>
          <p:cNvSpPr/>
          <p:nvPr/>
        </p:nvSpPr>
        <p:spPr>
          <a:xfrm>
            <a:off x="4868767" y="6159791"/>
            <a:ext cx="191767" cy="14322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46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CAB4F3-D587-B299-9A23-E3D9EE65739D}"/>
              </a:ext>
            </a:extLst>
          </p:cNvPr>
          <p:cNvSpPr/>
          <p:nvPr/>
        </p:nvSpPr>
        <p:spPr>
          <a:xfrm>
            <a:off x="6300474" y="6159791"/>
            <a:ext cx="191767" cy="14322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46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50F0A6-DB78-334E-039A-80BF1BB12FFE}"/>
              </a:ext>
            </a:extLst>
          </p:cNvPr>
          <p:cNvSpPr txBox="1"/>
          <p:nvPr/>
        </p:nvSpPr>
        <p:spPr>
          <a:xfrm>
            <a:off x="5078119" y="6135517"/>
            <a:ext cx="1071127" cy="22018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831" dirty="0">
                <a:latin typeface="Verdana" panose="020B0604030504040204" pitchFamily="34" charset="0"/>
                <a:ea typeface="Verdana" panose="020B0604030504040204" pitchFamily="34" charset="0"/>
              </a:rPr>
              <a:t>Melatonin period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00B475-9179-A1E5-C9EB-758B40EE2DC2}"/>
              </a:ext>
            </a:extLst>
          </p:cNvPr>
          <p:cNvSpPr txBox="1"/>
          <p:nvPr/>
        </p:nvSpPr>
        <p:spPr>
          <a:xfrm>
            <a:off x="6529929" y="6135517"/>
            <a:ext cx="937590" cy="3480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31" dirty="0">
                <a:latin typeface="Verdana" panose="020B0604030504040204" pitchFamily="34" charset="0"/>
                <a:ea typeface="Verdana" panose="020B0604030504040204" pitchFamily="34" charset="0"/>
              </a:rPr>
              <a:t>Placebo period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F60E88-B973-0316-4A54-2E2D25921AFD}"/>
              </a:ext>
            </a:extLst>
          </p:cNvPr>
          <p:cNvSpPr txBox="1"/>
          <p:nvPr/>
        </p:nvSpPr>
        <p:spPr>
          <a:xfrm>
            <a:off x="186818" y="857781"/>
            <a:ext cx="3007008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4000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ea typeface="+mj-ea"/>
                <a:cs typeface="Arial" charset="0"/>
              </a:rPr>
              <a:t>RESULT-</a:t>
            </a:r>
            <a:r>
              <a:rPr lang="en-GB" sz="2800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ea typeface="+mj-ea"/>
                <a:cs typeface="Arial" charset="0"/>
              </a:rPr>
              <a:t>PSQ-3 AND PSQI SCORES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7BA33E-C921-A78D-E5CC-D9D31A40FE65}"/>
              </a:ext>
            </a:extLst>
          </p:cNvPr>
          <p:cNvSpPr txBox="1"/>
          <p:nvPr/>
        </p:nvSpPr>
        <p:spPr>
          <a:xfrm>
            <a:off x="265471" y="6359808"/>
            <a:ext cx="11543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PS3-3 and PSQI sleep quality scores decreased significantly after 3- and 6-weeks’ melatonin treatment with a significant difference between melatonin and placebo treatment periods at 3 weeks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29498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21CF7-255B-969B-09C3-0102F7BF6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  <a:t>RESULT- PAIN INTENSITY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8D4798-859B-20F4-987D-672C60EC96C0}"/>
              </a:ext>
            </a:extLst>
          </p:cNvPr>
          <p:cNvSpPr txBox="1"/>
          <p:nvPr/>
        </p:nvSpPr>
        <p:spPr>
          <a:xfrm>
            <a:off x="1976283" y="6373425"/>
            <a:ext cx="7777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21212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The average pain intensity scores captured by the BPI decreased during both treatment periods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872E96-A3AC-C123-7D22-45CA08F8F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774" y="5356261"/>
            <a:ext cx="3814916" cy="504825"/>
          </a:xfrm>
          <a:prstGeom prst="rect">
            <a:avLst/>
          </a:prstGeom>
        </p:spPr>
      </p:pic>
      <p:pic>
        <p:nvPicPr>
          <p:cNvPr id="15" name="Content Placeholder 14" descr="A diagram of a graph&#10;&#10;Description automatically generated">
            <a:extLst>
              <a:ext uri="{FF2B5EF4-FFF2-40B4-BE49-F238E27FC236}">
                <a16:creationId xmlns:a16="http://schemas.microsoft.com/office/drawing/2014/main" id="{AF3E4291-431A-FAA0-829A-C23EC281A5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721" y="2389239"/>
            <a:ext cx="4878627" cy="2967022"/>
          </a:xfrm>
        </p:spPr>
      </p:pic>
    </p:spTree>
    <p:extLst>
      <p:ext uri="{BB962C8B-B14F-4D97-AF65-F5344CB8AC3E}">
        <p14:creationId xmlns:p14="http://schemas.microsoft.com/office/powerpoint/2010/main" val="69066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C554719-57A8-89E1-1E9C-01A333251E96}"/>
              </a:ext>
            </a:extLst>
          </p:cNvPr>
          <p:cNvSpPr txBox="1"/>
          <p:nvPr/>
        </p:nvSpPr>
        <p:spPr>
          <a:xfrm>
            <a:off x="491612" y="373194"/>
            <a:ext cx="10865314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4400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ea typeface="+mj-ea"/>
                <a:cs typeface="Arial" charset="0"/>
              </a:rPr>
              <a:t>ACTIWATCH PAIN AND FATIGUE SCORE</a:t>
            </a:r>
          </a:p>
        </p:txBody>
      </p:sp>
      <p:pic>
        <p:nvPicPr>
          <p:cNvPr id="5" name="Picture 4" descr="A graph of different levels of pain and fatigue">
            <a:extLst>
              <a:ext uri="{FF2B5EF4-FFF2-40B4-BE49-F238E27FC236}">
                <a16:creationId xmlns:a16="http://schemas.microsoft.com/office/drawing/2014/main" id="{5A09A441-12E6-8D57-2F6B-304538B175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955" y="1927225"/>
            <a:ext cx="5506063" cy="36771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555B4D2-F785-7BC0-4E80-790F71A23EFF}"/>
              </a:ext>
            </a:extLst>
          </p:cNvPr>
          <p:cNvSpPr txBox="1"/>
          <p:nvPr/>
        </p:nvSpPr>
        <p:spPr>
          <a:xfrm>
            <a:off x="658761" y="6238585"/>
            <a:ext cx="1097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Actiwatch</a:t>
            </a:r>
            <a:r>
              <a:rPr lang="en-GB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pain and fatigue  data showed very small, but significant, overall reduction during melatonin treatment compared to placebo treatment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64780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293186-D94F-3D99-F77D-BE43EFFF2A95}"/>
              </a:ext>
            </a:extLst>
          </p:cNvPr>
          <p:cNvSpPr txBox="1"/>
          <p:nvPr/>
        </p:nvSpPr>
        <p:spPr>
          <a:xfrm>
            <a:off x="454244" y="567853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  <a:t>Blood sampling</a:t>
            </a:r>
            <a:endParaRPr lang="en-GB" sz="4000" dirty="0"/>
          </a:p>
        </p:txBody>
      </p:sp>
      <p:pic>
        <p:nvPicPr>
          <p:cNvPr id="4" name="Picture 3" descr="A diagram of a variety of cells">
            <a:extLst>
              <a:ext uri="{FF2B5EF4-FFF2-40B4-BE49-F238E27FC236}">
                <a16:creationId xmlns:a16="http://schemas.microsoft.com/office/drawing/2014/main" id="{47C04F78-2B6C-72D3-FC4F-37B4BE9F8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149" y="1746249"/>
            <a:ext cx="6375605" cy="40056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DE5E8D3-C5CA-B7FC-3F5C-59A28000E6A0}"/>
              </a:ext>
            </a:extLst>
          </p:cNvPr>
          <p:cNvSpPr txBox="1"/>
          <p:nvPr/>
        </p:nvSpPr>
        <p:spPr>
          <a:xfrm>
            <a:off x="1150374" y="6222380"/>
            <a:ext cx="10343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</a:t>
            </a:r>
            <a:r>
              <a:rPr lang="en-GB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here was no difference in circulating melatonin levels during the melatonin or placebo treatment and no change during treatments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56014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514FA-CFC9-89E7-0D6C-A036F79A0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  <a:t>Chronic Pain and Sleep </a:t>
            </a:r>
            <a:br>
              <a:rPr lang="en-GB" sz="4400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58F8-5AD5-3D84-4FED-53CE90B55B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Issues with sleep are common in patients with chronic pain, and sleep disturbance is worse in those with higher pain scores  (Fig 1) 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Latha" panose="020B0604020202020204" pitchFamily="34" charset="0"/>
              </a:rPr>
              <a:t>Sleep disturbance increases the suffering, disability, and perception of pain.</a:t>
            </a:r>
            <a:endParaRPr lang="en-GB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Latha" panose="020B0604020202020204" pitchFamily="34" charset="0"/>
              </a:rPr>
              <a:t>The lack of sleep and poor sleep quality has been found to be a risk factor for the development of chronic pain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Latha" panose="020B0604020202020204" pitchFamily="34" charset="0"/>
              </a:rPr>
              <a:t>There is a bidirectional association between sleep and pain</a:t>
            </a:r>
            <a:r>
              <a:rPr lang="en-GB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.</a:t>
            </a:r>
            <a:endParaRPr lang="en-GB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charset="0"/>
            </a:endParaRPr>
          </a:p>
          <a:p>
            <a:endParaRPr lang="en-GB" dirty="0"/>
          </a:p>
        </p:txBody>
      </p:sp>
      <p:pic>
        <p:nvPicPr>
          <p:cNvPr id="10" name="Content Placeholder 9" descr="A diagram of a graph">
            <a:extLst>
              <a:ext uri="{FF2B5EF4-FFF2-40B4-BE49-F238E27FC236}">
                <a16:creationId xmlns:a16="http://schemas.microsoft.com/office/drawing/2014/main" id="{60F8E2ED-0A16-2A80-6908-BD928F1D40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57051"/>
            <a:ext cx="5181600" cy="4288486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7FAF2A-4DCF-E7B4-62A5-4C250F87A93B}"/>
              </a:ext>
            </a:extLst>
          </p:cNvPr>
          <p:cNvSpPr txBox="1"/>
          <p:nvPr/>
        </p:nvSpPr>
        <p:spPr>
          <a:xfrm>
            <a:off x="346329" y="12560271"/>
            <a:ext cx="7797117" cy="715579"/>
          </a:xfrm>
          <a:prstGeom prst="rect">
            <a:avLst/>
          </a:prstGeom>
          <a:noFill/>
        </p:spPr>
        <p:txBody>
          <a:bodyPr wrap="square" lIns="67182" tIns="33591" rIns="67182" bIns="33591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4209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  <a:t>DREAM-CP Study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7912BB-FD4C-2FB9-0436-D6A06E10C3F2}"/>
              </a:ext>
            </a:extLst>
          </p:cNvPr>
          <p:cNvSpPr txBox="1"/>
          <p:nvPr/>
        </p:nvSpPr>
        <p:spPr>
          <a:xfrm>
            <a:off x="3688582" y="6479506"/>
            <a:ext cx="6946809" cy="476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Adam R, </a:t>
            </a:r>
            <a:r>
              <a:rPr lang="en-GB" sz="12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Kanakarajan</a:t>
            </a:r>
            <a:r>
              <a:rPr lang="en-GB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S, Onyeakazi U, </a:t>
            </a:r>
            <a:r>
              <a:rPr lang="en-GB" sz="1200" dirty="0" err="1">
                <a:solidFill>
                  <a:srgbClr val="21212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Columb</a:t>
            </a:r>
            <a:r>
              <a:rPr lang="en-GB" sz="1200" dirty="0">
                <a:solidFill>
                  <a:srgbClr val="21212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MO, Galley HF</a:t>
            </a:r>
            <a:r>
              <a:rPr lang="en-GB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BMJ Open 2020; 10: e034443.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813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F7B1E-E3B8-BF2E-C213-7DBA5E6ED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2425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  <a:t>ADVERSE EVENTS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A500D9-349C-B1A0-109F-D6395C3BF2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649898"/>
              </p:ext>
            </p:extLst>
          </p:nvPr>
        </p:nvGraphicFramePr>
        <p:xfrm>
          <a:off x="1891748" y="1234875"/>
          <a:ext cx="8408503" cy="51528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6717">
                  <a:extLst>
                    <a:ext uri="{9D8B030D-6E8A-4147-A177-3AD203B41FA5}">
                      <a16:colId xmlns:a16="http://schemas.microsoft.com/office/drawing/2014/main" val="3160043548"/>
                    </a:ext>
                  </a:extLst>
                </a:gridCol>
                <a:gridCol w="2342172">
                  <a:extLst>
                    <a:ext uri="{9D8B030D-6E8A-4147-A177-3AD203B41FA5}">
                      <a16:colId xmlns:a16="http://schemas.microsoft.com/office/drawing/2014/main" val="3216453821"/>
                    </a:ext>
                  </a:extLst>
                </a:gridCol>
                <a:gridCol w="1120088">
                  <a:extLst>
                    <a:ext uri="{9D8B030D-6E8A-4147-A177-3AD203B41FA5}">
                      <a16:colId xmlns:a16="http://schemas.microsoft.com/office/drawing/2014/main" val="1730051898"/>
                    </a:ext>
                  </a:extLst>
                </a:gridCol>
                <a:gridCol w="1295546">
                  <a:extLst>
                    <a:ext uri="{9D8B030D-6E8A-4147-A177-3AD203B41FA5}">
                      <a16:colId xmlns:a16="http://schemas.microsoft.com/office/drawing/2014/main" val="710374027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1132651514"/>
                    </a:ext>
                  </a:extLst>
                </a:gridCol>
              </a:tblGrid>
              <a:tr h="441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Number of adverse events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833026"/>
                  </a:ext>
                </a:extLst>
              </a:tr>
              <a:tr h="10573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Event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Melatonin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period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Placebo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period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Total during treatment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520390"/>
                  </a:ext>
                </a:extLst>
              </a:tr>
              <a:tr h="282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Headache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4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8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12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6808521"/>
                  </a:ext>
                </a:extLst>
              </a:tr>
              <a:tr h="282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Drowsiness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1</a:t>
                      </a:r>
                      <a:endParaRPr lang="en-GB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2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0567851"/>
                  </a:ext>
                </a:extLst>
              </a:tr>
              <a:tr h="282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Nightmares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3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1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4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95982034"/>
                  </a:ext>
                </a:extLst>
              </a:tr>
              <a:tr h="282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Infections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11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11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22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77709225"/>
                  </a:ext>
                </a:extLst>
              </a:tr>
              <a:tr h="282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Mental health issues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1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3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0363056"/>
                  </a:ext>
                </a:extLst>
              </a:tr>
              <a:tr h="282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Gut problems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  10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9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19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9252105"/>
                  </a:ext>
                </a:extLst>
              </a:tr>
              <a:tr h="282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Skin problems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1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6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8349588"/>
                  </a:ext>
                </a:extLst>
              </a:tr>
              <a:tr h="282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Joint problems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2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4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9740979"/>
                  </a:ext>
                </a:extLst>
              </a:tr>
              <a:tr h="6698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Other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11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13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24</a:t>
                      </a:r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9763223"/>
                  </a:ext>
                </a:extLst>
              </a:tr>
              <a:tr h="282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Total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49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47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 96</a:t>
                      </a:r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0645550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8D07D70-37D1-C30D-5D63-3FFB32E4E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94715" y="0"/>
            <a:ext cx="180867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FC3805-02CE-FCDE-D02E-C12566BC1E90}"/>
              </a:ext>
            </a:extLst>
          </p:cNvPr>
          <p:cNvSpPr txBox="1"/>
          <p:nvPr/>
        </p:nvSpPr>
        <p:spPr>
          <a:xfrm>
            <a:off x="3667539" y="6505575"/>
            <a:ext cx="5864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Adverse events were similar during Melatonin and placebo periods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96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3A28F-A358-7C0E-F5F7-AAC79D5F4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A567C-2130-AF5B-8762-048F18AA1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18908"/>
          </a:xfrm>
        </p:spPr>
        <p:txBody>
          <a:bodyPr>
            <a:normAutofit lnSpcReduction="10000"/>
          </a:bodyPr>
          <a:lstStyle/>
          <a:p>
            <a:pPr defTabSz="641452">
              <a:tabLst>
                <a:tab pos="320726" algn="l"/>
                <a:tab pos="641452" algn="l"/>
                <a:tab pos="962177" algn="l"/>
                <a:tab pos="1282903" algn="l"/>
                <a:tab pos="2084718" algn="l"/>
                <a:tab pos="2405444" algn="l"/>
                <a:tab pos="4009073" algn="r"/>
              </a:tabLst>
            </a:pP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Treatment with 2mg melatonin did not improve sleep disturbance at 6 weeks</a:t>
            </a:r>
          </a:p>
          <a:p>
            <a:pPr defTabSz="641452">
              <a:tabLst>
                <a:tab pos="320726" algn="l"/>
                <a:tab pos="641452" algn="l"/>
                <a:tab pos="962177" algn="l"/>
                <a:tab pos="1282903" algn="l"/>
                <a:tab pos="2084718" algn="l"/>
                <a:tab pos="2405444" algn="l"/>
                <a:tab pos="4009073" algn="r"/>
              </a:tabLst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641452">
              <a:tabLst>
                <a:tab pos="320726" algn="l"/>
                <a:tab pos="641452" algn="l"/>
                <a:tab pos="962177" algn="l"/>
                <a:tab pos="1282903" algn="l"/>
                <a:tab pos="2084718" algn="l"/>
                <a:tab pos="2405444" algn="l"/>
                <a:tab pos="4009073" algn="r"/>
              </a:tabLst>
            </a:pP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Transient beneficial effects at 3 weeks were noted in all sleep parameters. </a:t>
            </a:r>
          </a:p>
          <a:p>
            <a:pPr defTabSz="641452">
              <a:tabLst>
                <a:tab pos="320726" algn="l"/>
                <a:tab pos="641452" algn="l"/>
                <a:tab pos="962177" algn="l"/>
                <a:tab pos="1282903" algn="l"/>
                <a:tab pos="2084718" algn="l"/>
                <a:tab pos="2405444" algn="l"/>
                <a:tab pos="4009073" algn="r"/>
              </a:tabLst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641452">
              <a:tabLst>
                <a:tab pos="320726" algn="l"/>
                <a:tab pos="641452" algn="l"/>
                <a:tab pos="962177" algn="l"/>
                <a:tab pos="1282903" algn="l"/>
                <a:tab pos="2084718" algn="l"/>
                <a:tab pos="2405444" algn="l"/>
                <a:tab pos="4009073" algn="r"/>
              </a:tabLst>
            </a:pP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During trial participation, patients with chronic pain reported lower pain intensity scores. </a:t>
            </a:r>
          </a:p>
          <a:p>
            <a:pPr defTabSz="641452">
              <a:tabLst>
                <a:tab pos="320726" algn="l"/>
                <a:tab pos="641452" algn="l"/>
                <a:tab pos="962177" algn="l"/>
                <a:tab pos="1282903" algn="l"/>
                <a:tab pos="2084718" algn="l"/>
                <a:tab pos="2405444" algn="l"/>
                <a:tab pos="4009073" algn="r"/>
              </a:tabLst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665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7AF38-8397-C43B-492B-7D58CF7E8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  <a:t>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F09A4-2384-DE0E-4595-1250E5B5A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indent="0">
              <a:buNone/>
            </a:pPr>
            <a:r>
              <a:rPr lang="en-GB" dirty="0"/>
              <a:t>We are grateful to the BJA/</a:t>
            </a:r>
            <a:r>
              <a:rPr lang="en-GB" dirty="0" err="1"/>
              <a:t>RCoA</a:t>
            </a:r>
            <a:r>
              <a:rPr lang="en-GB" dirty="0"/>
              <a:t> for funding and Flynn Pharma for providing trial drugs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619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D6B0D0-E929-5594-AE0F-C051A3EEA1F4}"/>
              </a:ext>
            </a:extLst>
          </p:cNvPr>
          <p:cNvSpPr txBox="1"/>
          <p:nvPr/>
        </p:nvSpPr>
        <p:spPr>
          <a:xfrm>
            <a:off x="3225800" y="2209800"/>
            <a:ext cx="59690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5400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ea typeface="+mj-ea"/>
                <a:cs typeface="Arial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2388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7C230-6302-A2C6-002D-FB2F92D96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  <a:t>MELATONIN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EE1FB-6C3A-B030-3C60-BDDF08A00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Melatonin is naturally occurring hormone and  known for its effects on the sleep-wake cycle.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2000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It also has anti-inflammatory properties.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2000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In UK, </a:t>
            </a:r>
            <a:r>
              <a:rPr lang="en-GB" sz="20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Circadin</a:t>
            </a:r>
            <a:r>
              <a:rPr lang="en-GB" sz="2000" baseline="300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TM</a:t>
            </a:r>
            <a:r>
              <a:rPr lang="en-GB" sz="20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</a:t>
            </a:r>
            <a:r>
              <a:rPr lang="en-GB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is</a:t>
            </a:r>
            <a:r>
              <a:rPr lang="en-GB" sz="20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</a:t>
            </a:r>
            <a:r>
              <a:rPr lang="en-GB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licensed at a dose of 2mg for the treatment of primary insomnia in people over 55 years.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2000" dirty="0">
              <a:effectLst/>
              <a:latin typeface="Verdana" panose="020B060403050404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In animal pain models, exogenous melatonin has been found to have beneficial effects on nociception, hyperalgesia</a:t>
            </a:r>
            <a:r>
              <a:rPr lang="en-GB" sz="2000" dirty="0"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</a:t>
            </a:r>
            <a:r>
              <a:rPr lang="en-GB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and pain behaviour.</a:t>
            </a:r>
            <a:endParaRPr lang="en-GB" sz="2000" dirty="0"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64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5A161-371B-9599-887D-2C39E1B83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  <a:t>OBJECTIVE AND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A07F0-8A16-A881-8718-9A8DE3FC6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Melatonin should improve sleep disturbances in chronic pain patients.</a:t>
            </a:r>
          </a:p>
          <a:p>
            <a:pPr marL="0" indent="0">
              <a:buNone/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</a:rPr>
              <a:t>Primary outcome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Decrease in sleep disturbance in participants at 6 weeks </a:t>
            </a:r>
          </a:p>
          <a:p>
            <a:pPr marL="0" indent="0">
              <a:buNone/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Secondary outcomes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</a:t>
            </a:r>
          </a:p>
          <a:p>
            <a:pPr>
              <a:lnSpc>
                <a:spcPts val="1500"/>
              </a:lnSpc>
              <a:spcAft>
                <a:spcPts val="600"/>
              </a:spcAft>
            </a:pP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Effect on sleep latency, sleep efficiency, sleep quality, sleep duration  </a:t>
            </a:r>
            <a:endParaRPr lang="en-GB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Latha" panose="020B0604020202020204" pitchFamily="34" charset="0"/>
            </a:endParaRPr>
          </a:p>
          <a:p>
            <a:pPr>
              <a:lnSpc>
                <a:spcPts val="1500"/>
              </a:lnSpc>
              <a:spcAft>
                <a:spcPts val="600"/>
              </a:spcAft>
            </a:pP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Effect on pain intensity</a:t>
            </a:r>
            <a:endParaRPr lang="en-GB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Latha" panose="020B0604020202020204" pitchFamily="34" charset="0"/>
            </a:endParaRPr>
          </a:p>
          <a:p>
            <a:pPr>
              <a:lnSpc>
                <a:spcPts val="1500"/>
              </a:lnSpc>
              <a:spcAft>
                <a:spcPts val="600"/>
              </a:spcAft>
            </a:pP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Effect on Actigraphy daily pain and fatigue scores</a:t>
            </a:r>
            <a:endParaRPr lang="en-GB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Latha" panose="020B0604020202020204" pitchFamily="34" charset="0"/>
            </a:endParaRPr>
          </a:p>
          <a:p>
            <a:pPr>
              <a:lnSpc>
                <a:spcPts val="1500"/>
              </a:lnSpc>
              <a:spcAft>
                <a:spcPts val="600"/>
              </a:spcAft>
            </a:pP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Changes in melatonin levels (to rule out hang over effects)</a:t>
            </a:r>
            <a:endParaRPr lang="en-GB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Latha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82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183574B-54CC-892A-A72C-ED7E17525DF6}"/>
              </a:ext>
            </a:extLst>
          </p:cNvPr>
          <p:cNvSpPr txBox="1"/>
          <p:nvPr/>
        </p:nvSpPr>
        <p:spPr>
          <a:xfrm>
            <a:off x="850900" y="586924"/>
            <a:ext cx="9355138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4400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ea typeface="+mj-ea"/>
                <a:cs typeface="Arial" charset="0"/>
              </a:rPr>
              <a:t>STUDY DESIGN and timeline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687ADD-3675-A807-5B5C-7583B91DE64A}"/>
              </a:ext>
            </a:extLst>
          </p:cNvPr>
          <p:cNvSpPr txBox="1"/>
          <p:nvPr/>
        </p:nvSpPr>
        <p:spPr>
          <a:xfrm>
            <a:off x="850900" y="2234749"/>
            <a:ext cx="10071100" cy="1415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Double blinded, randomised, cross over trial to evaluate the efficacy of Melatonin in diverse chronic pain population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over trial to evaluate the efficacy of Melatonin in diverse chronic pain population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FA7565-BAC7-16E5-E22B-32F55302B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1039" y="3742631"/>
            <a:ext cx="6241528" cy="202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2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2DE43-A0FE-D5DE-04CA-AC5E090ED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  <a:t>SAMPLE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4528F-FA0E-D85D-5C7D-5E7EA209F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Powered for both sleep disturbance and Pain</a:t>
            </a:r>
          </a:p>
          <a:p>
            <a:pPr marL="0" indent="0">
              <a:buNone/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Sleep disturbance – VSH score difference of 120 (80% power; effect size 0.6) – 46 patients </a:t>
            </a:r>
          </a:p>
          <a:p>
            <a:pPr marL="0" indent="0">
              <a:buNone/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Pain score – difference of 2 on 11 point NRS at 80% power – 23 patients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023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430DA-B0F2-7702-1C10-884FAF10F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  <a:t>INCLUSION AND EXCLUSION CRITERIA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F593E-C491-DE3A-1145-944C53CD1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73970"/>
            <a:ext cx="5157787" cy="709995"/>
          </a:xfrm>
        </p:spPr>
        <p:txBody>
          <a:bodyPr/>
          <a:lstStyle/>
          <a:p>
            <a:r>
              <a:rPr lang="en-GB" dirty="0"/>
              <a:t>INCLUSION CRITERIA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F986FB-F043-F37F-A9F3-5F5D39DE10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1600" dirty="0">
                <a:effectLst/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Non-malignant pain of more than 3 months duration</a:t>
            </a:r>
          </a:p>
          <a:p>
            <a:r>
              <a:rPr lang="en-GB" sz="1600" dirty="0">
                <a:effectLst/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Average pain score of 7 or more on  the BPI scale of 0 to 10, </a:t>
            </a:r>
          </a:p>
          <a:p>
            <a:r>
              <a:rPr lang="en-GB" sz="1600" dirty="0"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A</a:t>
            </a:r>
            <a:r>
              <a:rPr lang="en-GB" sz="1600" dirty="0">
                <a:effectLst/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ged 18 or over</a:t>
            </a:r>
          </a:p>
          <a:p>
            <a:r>
              <a:rPr lang="en-GB" sz="1600" dirty="0"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N</a:t>
            </a:r>
            <a:r>
              <a:rPr lang="en-GB" sz="1600" dirty="0">
                <a:effectLst/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o expected change in medication during the trial</a:t>
            </a:r>
          </a:p>
          <a:p>
            <a:r>
              <a:rPr lang="en-GB" sz="1600" dirty="0"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N</a:t>
            </a:r>
            <a:r>
              <a:rPr lang="en-GB" sz="1600" dirty="0">
                <a:effectLst/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ormal liver function.</a:t>
            </a:r>
            <a:r>
              <a:rPr lang="en-GB" sz="1600" dirty="0">
                <a:effectLst/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endParaRPr lang="en-GB" sz="1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992EE8-B7C3-4A6E-4807-38215F5C4C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60053"/>
            <a:ext cx="5183188" cy="823912"/>
          </a:xfrm>
        </p:spPr>
        <p:txBody>
          <a:bodyPr/>
          <a:lstStyle/>
          <a:p>
            <a:r>
              <a:rPr lang="en-GB" dirty="0"/>
              <a:t>EXCLUSION CRITERIA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DAA89-15BD-F864-8269-C42CD83968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1991646"/>
            <a:ext cx="5183188" cy="4723786"/>
          </a:xfrm>
        </p:spPr>
        <p:txBody>
          <a:bodyPr>
            <a:normAutofit/>
          </a:bodyPr>
          <a:lstStyle/>
          <a:p>
            <a:r>
              <a:rPr lang="en-GB" sz="1600" dirty="0">
                <a:effectLst/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Malignant pain</a:t>
            </a:r>
          </a:p>
          <a:p>
            <a:r>
              <a:rPr lang="en-GB" sz="1600" dirty="0">
                <a:effectLst/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 Pain score below 7</a:t>
            </a:r>
          </a:p>
          <a:p>
            <a:r>
              <a:rPr lang="en-GB" sz="1600" dirty="0"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A</a:t>
            </a:r>
            <a:r>
              <a:rPr lang="en-GB" sz="1600" dirty="0">
                <a:effectLst/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ged under 18</a:t>
            </a:r>
          </a:p>
          <a:p>
            <a:r>
              <a:rPr lang="en-GB" sz="1600" dirty="0">
                <a:effectLst/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 Liver function above normal range</a:t>
            </a:r>
          </a:p>
          <a:p>
            <a:r>
              <a:rPr lang="en-GB" sz="1600" dirty="0"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C</a:t>
            </a:r>
            <a:r>
              <a:rPr lang="en-GB" sz="1600" dirty="0">
                <a:effectLst/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oncomitant treatment with nifedipine or fluvoxamine, benzodiazepines or non-benzodiazepine hypnotics (zaleplon, zolpidem and zopiclone),</a:t>
            </a:r>
          </a:p>
          <a:p>
            <a:r>
              <a:rPr lang="en-GB" sz="1600" dirty="0">
                <a:effectLst/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 History of drug/alcohol abuse, post-traumatic stress disorder or use of psychotropic medications, </a:t>
            </a:r>
          </a:p>
          <a:p>
            <a:r>
              <a:rPr lang="en-GB" sz="1600" dirty="0">
                <a:effectLst/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AWI</a:t>
            </a:r>
          </a:p>
          <a:p>
            <a:r>
              <a:rPr lang="en-GB" sz="1600" dirty="0">
                <a:effectLst/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patients with known hypersensitivity to the drug product or/and any of its excipient.</a:t>
            </a:r>
          </a:p>
          <a:p>
            <a:r>
              <a:rPr lang="en-GB" sz="1600" dirty="0">
                <a:effectLst/>
                <a:latin typeface="Verdana" panose="020B0604030504040204" pitchFamily="34" charset="0"/>
                <a:ea typeface="MS PGothic" panose="020B0600070205080204" pitchFamily="34" charset="-128"/>
                <a:cs typeface="Latha" panose="020B0604020202020204" pitchFamily="34" charset="0"/>
              </a:rPr>
              <a:t>Any subject who is pregnant, breastfeeding or planning to get pregnant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48949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D9EB5-FEE1-CF29-F3D3-2EB42F147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cs typeface="Arial" charset="0"/>
              </a:rPr>
              <a:t>COVID – 19 modifications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DF7EC-8193-24DE-48A0-DC2147992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Remote consenting and visits</a:t>
            </a:r>
          </a:p>
          <a:p>
            <a:pPr marL="0" indent="0">
              <a:buNone/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Dropped participant facing activities - blood test, Psychomotor Vigilance Testing (after 18 patients)</a:t>
            </a:r>
          </a:p>
          <a:p>
            <a:pPr marL="0" indent="0">
              <a:buNone/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Questionnaires and </a:t>
            </a: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Actiwatches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 were dropped off/ picked up from participant’s homes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123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flowchart of a group">
            <a:extLst>
              <a:ext uri="{FF2B5EF4-FFF2-40B4-BE49-F238E27FC236}">
                <a16:creationId xmlns:a16="http://schemas.microsoft.com/office/drawing/2014/main" id="{DA9EA052-4D82-494B-B5DD-1C0C6CB7B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821" y="173089"/>
            <a:ext cx="6263148" cy="6730181"/>
          </a:xfrm>
          <a:prstGeom prst="rect">
            <a:avLst/>
          </a:prstGeom>
        </p:spPr>
      </p:pic>
      <p:pic>
        <p:nvPicPr>
          <p:cNvPr id="5" name="Picture 4" descr="A yellow background with black text&#10;&#10;Description automatically generated">
            <a:extLst>
              <a:ext uri="{FF2B5EF4-FFF2-40B4-BE49-F238E27FC236}">
                <a16:creationId xmlns:a16="http://schemas.microsoft.com/office/drawing/2014/main" id="{319B3F7B-213D-D5D5-79C0-BFDAD6015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348" y="4503174"/>
            <a:ext cx="3047999" cy="22614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98E303-18D1-6F8B-5178-53FB70C78982}"/>
              </a:ext>
            </a:extLst>
          </p:cNvPr>
          <p:cNvSpPr txBox="1"/>
          <p:nvPr/>
        </p:nvSpPr>
        <p:spPr>
          <a:xfrm>
            <a:off x="142027" y="383174"/>
            <a:ext cx="34467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Copperplate Gothic Light" pitchFamily="34" charset="0"/>
                <a:ea typeface="+mj-ea"/>
                <a:cs typeface="Arial" charset="0"/>
              </a:rPr>
              <a:t>CONSORT</a:t>
            </a:r>
          </a:p>
          <a:p>
            <a:r>
              <a:rPr lang="en-GB" sz="1600" b="1" dirty="0">
                <a:solidFill>
                  <a:srgbClr val="333399">
                    <a:lumMod val="75000"/>
                  </a:srgbClr>
                </a:solidFill>
                <a:latin typeface="Copperplate Gothic Light" pitchFamily="34" charset="0"/>
                <a:ea typeface="+mj-ea"/>
                <a:cs typeface="Arial" charset="0"/>
              </a:rPr>
              <a:t>For RCT- Cross over trial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30594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1330</Words>
  <Application>Microsoft Office PowerPoint</Application>
  <PresentationFormat>Widescreen</PresentationFormat>
  <Paragraphs>371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Copperplate Gothic Light</vt:lpstr>
      <vt:lpstr>Verdana</vt:lpstr>
      <vt:lpstr>Office Theme</vt:lpstr>
      <vt:lpstr>PowerPoint Presentation</vt:lpstr>
      <vt:lpstr>Chronic Pain and Sleep  </vt:lpstr>
      <vt:lpstr>MELATONIN</vt:lpstr>
      <vt:lpstr>OBJECTIVE AND OUTCOMES</vt:lpstr>
      <vt:lpstr>PowerPoint Presentation</vt:lpstr>
      <vt:lpstr>SAMPLE SIZE</vt:lpstr>
      <vt:lpstr>INCLUSION AND EXCLUSION CRITERIA</vt:lpstr>
      <vt:lpstr>COVID – 19 modifications</vt:lpstr>
      <vt:lpstr>PowerPoint Presentation</vt:lpstr>
      <vt:lpstr>Baseline characteristics</vt:lpstr>
      <vt:lpstr>PowerPoint Presentation</vt:lpstr>
      <vt:lpstr>PowerPoint Presentation</vt:lpstr>
      <vt:lpstr>PowerPoint Presentation</vt:lpstr>
      <vt:lpstr>RESULT -SLEEP DISTURBANCE - VSH</vt:lpstr>
      <vt:lpstr>RESULT- SLEEP LATENCY AND WASO</vt:lpstr>
      <vt:lpstr>PowerPoint Presentation</vt:lpstr>
      <vt:lpstr>RESULT- PAIN INTENSITY</vt:lpstr>
      <vt:lpstr>PowerPoint Presentation</vt:lpstr>
      <vt:lpstr>PowerPoint Presentation</vt:lpstr>
      <vt:lpstr>ADVERSE EVENTS </vt:lpstr>
      <vt:lpstr>CONCLUSION</vt:lpstr>
      <vt:lpstr>ACKNOWLEDGEMENT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Uzunma</dc:creator>
  <cp:lastModifiedBy>Uzunma</cp:lastModifiedBy>
  <cp:revision>11</cp:revision>
  <dcterms:created xsi:type="dcterms:W3CDTF">2023-11-09T11:06:55Z</dcterms:created>
  <dcterms:modified xsi:type="dcterms:W3CDTF">2023-11-17T12:29:51Z</dcterms:modified>
</cp:coreProperties>
</file>